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6"/>
  </p:notesMasterIdLst>
  <p:handoutMasterIdLst>
    <p:handoutMasterId r:id="rId47"/>
  </p:handoutMasterIdLst>
  <p:sldIdLst>
    <p:sldId id="283" r:id="rId2"/>
    <p:sldId id="274" r:id="rId3"/>
    <p:sldId id="273" r:id="rId4"/>
    <p:sldId id="275" r:id="rId5"/>
    <p:sldId id="299" r:id="rId6"/>
    <p:sldId id="344" r:id="rId7"/>
    <p:sldId id="314" r:id="rId8"/>
    <p:sldId id="345" r:id="rId9"/>
    <p:sldId id="346" r:id="rId10"/>
    <p:sldId id="347" r:id="rId11"/>
    <p:sldId id="348" r:id="rId12"/>
    <p:sldId id="315" r:id="rId13"/>
    <p:sldId id="316" r:id="rId14"/>
    <p:sldId id="317" r:id="rId15"/>
    <p:sldId id="301" r:id="rId16"/>
    <p:sldId id="319" r:id="rId17"/>
    <p:sldId id="276" r:id="rId18"/>
    <p:sldId id="303" r:id="rId19"/>
    <p:sldId id="304" r:id="rId20"/>
    <p:sldId id="305" r:id="rId21"/>
    <p:sldId id="307" r:id="rId22"/>
    <p:sldId id="308" r:id="rId23"/>
    <p:sldId id="309" r:id="rId24"/>
    <p:sldId id="310" r:id="rId25"/>
    <p:sldId id="311" r:id="rId26"/>
    <p:sldId id="343" r:id="rId27"/>
    <p:sldId id="320" r:id="rId28"/>
    <p:sldId id="312" r:id="rId29"/>
    <p:sldId id="321" r:id="rId30"/>
    <p:sldId id="324" r:id="rId31"/>
    <p:sldId id="330" r:id="rId32"/>
    <p:sldId id="331" r:id="rId33"/>
    <p:sldId id="332" r:id="rId34"/>
    <p:sldId id="339" r:id="rId35"/>
    <p:sldId id="326" r:id="rId36"/>
    <p:sldId id="329" r:id="rId37"/>
    <p:sldId id="327" r:id="rId38"/>
    <p:sldId id="334" r:id="rId39"/>
    <p:sldId id="328" r:id="rId40"/>
    <p:sldId id="335" r:id="rId41"/>
    <p:sldId id="337" r:id="rId42"/>
    <p:sldId id="325" r:id="rId43"/>
    <p:sldId id="323" r:id="rId44"/>
    <p:sldId id="338" r:id="rId45"/>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1C1"/>
    <a:srgbClr val="FF3F3F"/>
    <a:srgbClr val="680000"/>
    <a:srgbClr val="FFFFC1"/>
    <a:srgbClr val="FFFF75"/>
    <a:srgbClr val="FFFF66"/>
    <a:srgbClr val="009900"/>
    <a:srgbClr val="CC6600"/>
    <a:srgbClr val="00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8" autoAdjust="0"/>
    <p:restoredTop sz="88475" autoAdjust="0"/>
  </p:normalViewPr>
  <p:slideViewPr>
    <p:cSldViewPr>
      <p:cViewPr varScale="1">
        <p:scale>
          <a:sx n="61" d="100"/>
          <a:sy n="61" d="100"/>
        </p:scale>
        <p:origin x="184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nl-NL"/>
          </a:p>
        </p:txBody>
      </p:sp>
      <p:sp>
        <p:nvSpPr>
          <p:cNvPr id="1741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nl-NL"/>
          </a:p>
        </p:txBody>
      </p:sp>
      <p:sp>
        <p:nvSpPr>
          <p:cNvPr id="1741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nl-NL"/>
          </a:p>
        </p:txBody>
      </p:sp>
      <p:sp>
        <p:nvSpPr>
          <p:cNvPr id="1741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7189ADF-5CCE-454F-B27B-AFFC820EE7B9}" type="slidenum">
              <a:rPr lang="nl-NL"/>
              <a:pPr>
                <a:defRPr/>
              </a:pPr>
              <a:t>‹nr.›</a:t>
            </a:fld>
            <a:endParaRPr lang="nl-NL"/>
          </a:p>
        </p:txBody>
      </p:sp>
    </p:spTree>
    <p:extLst>
      <p:ext uri="{BB962C8B-B14F-4D97-AF65-F5344CB8AC3E}">
        <p14:creationId xmlns:p14="http://schemas.microsoft.com/office/powerpoint/2010/main" val="1501958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nl-NL"/>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nl-NL"/>
          </a:p>
        </p:txBody>
      </p:sp>
      <p:sp>
        <p:nvSpPr>
          <p:cNvPr id="45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noProof="0" smtClean="0"/>
              <a:t>Klik om de opmaakprofielen van de modeltekst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nl-NL"/>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F59E6BC-7343-429E-AA4F-D7E8C9EE1C45}" type="slidenum">
              <a:rPr lang="nl-NL"/>
              <a:pPr>
                <a:defRPr/>
              </a:pPr>
              <a:t>‹nr.›</a:t>
            </a:fld>
            <a:endParaRPr lang="nl-NL"/>
          </a:p>
        </p:txBody>
      </p:sp>
    </p:spTree>
    <p:extLst>
      <p:ext uri="{BB962C8B-B14F-4D97-AF65-F5344CB8AC3E}">
        <p14:creationId xmlns:p14="http://schemas.microsoft.com/office/powerpoint/2010/main" val="4173171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jdelijke aanduiding voor dia-afbeelding 1"/>
          <p:cNvSpPr>
            <a:spLocks noGrp="1" noRot="1" noChangeAspect="1" noTextEdit="1"/>
          </p:cNvSpPr>
          <p:nvPr>
            <p:ph type="sldImg"/>
          </p:nvPr>
        </p:nvSpPr>
        <p:spPr>
          <a:ln/>
        </p:spPr>
      </p:sp>
      <p:sp>
        <p:nvSpPr>
          <p:cNvPr id="4608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l-NL" smtClean="0"/>
          </a:p>
        </p:txBody>
      </p:sp>
      <p:sp>
        <p:nvSpPr>
          <p:cNvPr id="4608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E8EEF4C-18A2-47F5-8975-CD3F2BF9940F}" type="slidenum">
              <a:rPr lang="nl-NL"/>
              <a:pPr eaLnBrk="1" hangingPunct="1"/>
              <a:t>1</a:t>
            </a:fld>
            <a:endParaRPr lang="nl-NL"/>
          </a:p>
        </p:txBody>
      </p:sp>
    </p:spTree>
    <p:extLst>
      <p:ext uri="{BB962C8B-B14F-4D97-AF65-F5344CB8AC3E}">
        <p14:creationId xmlns:p14="http://schemas.microsoft.com/office/powerpoint/2010/main" val="183425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6CE5781-6815-4016-80E7-043C997D4FE7}" type="slidenum">
              <a:rPr lang="nl-NL"/>
              <a:pPr eaLnBrk="1" hangingPunct="1"/>
              <a:t>30</a:t>
            </a:fld>
            <a:endParaRPr lang="nl-NL"/>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nl-NL" dirty="0" smtClean="0"/>
              <a:t>Je weet heel erg weinig van het organisme zelf. Je kan veel aanwijzingen vinden voor verschillende eigenschappen. Maar je weet het nooit helemaal zeker. Het vinden van het fossiel van de </a:t>
            </a:r>
            <a:r>
              <a:rPr lang="nl-NL" dirty="0" err="1" smtClean="0"/>
              <a:t>Ambulocetus</a:t>
            </a:r>
            <a:r>
              <a:rPr lang="nl-NL" dirty="0" smtClean="0"/>
              <a:t> in sediment dat door zeewater is afgezet is een aanwijzing dat het dier in of bij zee leefde. Maar daar zijn ook andere verklaringen voor te vinden. Bijvoorbeeld dat het sediment van het zeewater is pas later bij het fossiel gekomen. Of het fossiel is na sterven nog verschoven.</a:t>
            </a:r>
          </a:p>
        </p:txBody>
      </p:sp>
    </p:spTree>
    <p:extLst>
      <p:ext uri="{BB962C8B-B14F-4D97-AF65-F5344CB8AC3E}">
        <p14:creationId xmlns:p14="http://schemas.microsoft.com/office/powerpoint/2010/main" val="69216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2">
        <a:schemeClr val="bg2"/>
      </p:bgRef>
    </p:bg>
    <p:spTree>
      <p:nvGrpSpPr>
        <p:cNvPr id="1" name=""/>
        <p:cNvGrpSpPr/>
        <p:nvPr/>
      </p:nvGrpSpPr>
      <p:grpSpPr>
        <a:xfrm>
          <a:off x="0" y="0"/>
          <a:ext cx="0" cy="0"/>
          <a:chOff x="0" y="0"/>
          <a:chExt cx="0" cy="0"/>
        </a:xfrm>
      </p:grpSpPr>
      <p:sp>
        <p:nvSpPr>
          <p:cNvPr id="9" name="Rechthoek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el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nl-NL" smtClean="0"/>
              <a:t>Klik om de stijl te bewerken</a:t>
            </a:r>
            <a:endParaRPr kumimoji="0" lang="en-US"/>
          </a:p>
        </p:txBody>
      </p:sp>
      <p:sp>
        <p:nvSpPr>
          <p:cNvPr id="3" name="Ondertitel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nl-NL" smtClean="0"/>
              <a:t>Klik om de ondertitelstijl van het model te bewerken</a:t>
            </a:r>
            <a:endParaRPr kumimoji="0" lang="en-US"/>
          </a:p>
        </p:txBody>
      </p:sp>
      <p:sp>
        <p:nvSpPr>
          <p:cNvPr id="4" name="Tijdelijke aanduiding voor datum 3"/>
          <p:cNvSpPr>
            <a:spLocks noGrp="1"/>
          </p:cNvSpPr>
          <p:nvPr>
            <p:ph type="dt" sz="half" idx="10"/>
          </p:nvPr>
        </p:nvSpPr>
        <p:spPr/>
        <p:txBody>
          <a:bodyPr/>
          <a:lstStyle/>
          <a:p>
            <a:pPr>
              <a:defRPr/>
            </a:pPr>
            <a:endParaRPr lang="nl-NL"/>
          </a:p>
        </p:txBody>
      </p:sp>
      <p:sp>
        <p:nvSpPr>
          <p:cNvPr id="5" name="Tijdelijke aanduiding voor voettekst 4"/>
          <p:cNvSpPr>
            <a:spLocks noGrp="1"/>
          </p:cNvSpPr>
          <p:nvPr>
            <p:ph type="ftr" sz="quarter" idx="11"/>
          </p:nvPr>
        </p:nvSpPr>
        <p:spPr/>
        <p:txBody>
          <a:bodyPr/>
          <a:lstStyle/>
          <a:p>
            <a:pPr>
              <a:defRPr/>
            </a:pPr>
            <a:endParaRPr lang="nl-NL"/>
          </a:p>
        </p:txBody>
      </p:sp>
      <p:sp>
        <p:nvSpPr>
          <p:cNvPr id="6" name="Tijdelijke aanduiding voor dianummer 5"/>
          <p:cNvSpPr>
            <a:spLocks noGrp="1"/>
          </p:cNvSpPr>
          <p:nvPr>
            <p:ph type="sldNum" sz="quarter" idx="12"/>
          </p:nvPr>
        </p:nvSpPr>
        <p:spPr/>
        <p:txBody>
          <a:bodyPr/>
          <a:lstStyle/>
          <a:p>
            <a:pPr>
              <a:defRPr/>
            </a:pPr>
            <a:fld id="{FA63F17A-09B7-425F-BB9C-07E939C52CFA}" type="slidenum">
              <a:rPr lang="nl-NL" smtClean="0"/>
              <a:pPr>
                <a:defRPr/>
              </a:pPr>
              <a:t>‹nr.›</a:t>
            </a:fld>
            <a:endParaRPr lang="nl-NL"/>
          </a:p>
        </p:txBody>
      </p:sp>
      <p:sp>
        <p:nvSpPr>
          <p:cNvPr id="10" name="Rechthoek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pPr>
              <a:defRPr/>
            </a:pPr>
            <a:endParaRPr lang="nl-NL"/>
          </a:p>
        </p:txBody>
      </p:sp>
      <p:sp>
        <p:nvSpPr>
          <p:cNvPr id="5" name="Tijdelijke aanduiding voor voettekst 4"/>
          <p:cNvSpPr>
            <a:spLocks noGrp="1"/>
          </p:cNvSpPr>
          <p:nvPr>
            <p:ph type="ftr" sz="quarter" idx="11"/>
          </p:nvPr>
        </p:nvSpPr>
        <p:spPr/>
        <p:txBody>
          <a:bodyPr/>
          <a:lstStyle/>
          <a:p>
            <a:pPr>
              <a:defRPr/>
            </a:pPr>
            <a:endParaRPr lang="nl-NL"/>
          </a:p>
        </p:txBody>
      </p:sp>
      <p:sp>
        <p:nvSpPr>
          <p:cNvPr id="6" name="Tijdelijke aanduiding voor dianummer 5"/>
          <p:cNvSpPr>
            <a:spLocks noGrp="1"/>
          </p:cNvSpPr>
          <p:nvPr>
            <p:ph type="sldNum" sz="quarter" idx="12"/>
          </p:nvPr>
        </p:nvSpPr>
        <p:spPr/>
        <p:txBody>
          <a:bodyPr/>
          <a:lstStyle/>
          <a:p>
            <a:pPr>
              <a:defRPr/>
            </a:pPr>
            <a:fld id="{FBE35054-221B-4FBF-BBC2-19C94F4D76C9}" type="slidenum">
              <a:rPr lang="nl-NL" smtClean="0"/>
              <a:pPr>
                <a:defRPr/>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9" name="Rechthoek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hthoek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e titel 1"/>
          <p:cNvSpPr>
            <a:spLocks noGrp="1"/>
          </p:cNvSpPr>
          <p:nvPr>
            <p:ph type="title" orient="vert"/>
          </p:nvPr>
        </p:nvSpPr>
        <p:spPr>
          <a:xfrm>
            <a:off x="6781800" y="274640"/>
            <a:ext cx="1905000" cy="5851525"/>
          </a:xfrm>
        </p:spPr>
        <p:txBody>
          <a:bodyPr vert="eaVert"/>
          <a:lstStyle/>
          <a:p>
            <a:r>
              <a:rPr kumimoji="0" lang="nl-NL" smtClean="0"/>
              <a:t>Klik om de stijl te bewerken</a:t>
            </a:r>
            <a:endParaRPr kumimoji="0" lang="en-US"/>
          </a:p>
        </p:txBody>
      </p:sp>
      <p:sp>
        <p:nvSpPr>
          <p:cNvPr id="3" name="Tijdelijke aanduiding voor verticale tekst 2"/>
          <p:cNvSpPr>
            <a:spLocks noGrp="1"/>
          </p:cNvSpPr>
          <p:nvPr>
            <p:ph type="body" orient="vert" idx="1"/>
          </p:nvPr>
        </p:nvSpPr>
        <p:spPr>
          <a:xfrm>
            <a:off x="457200" y="304800"/>
            <a:ext cx="6019800" cy="5851525"/>
          </a:xfrm>
        </p:spPr>
        <p:txBody>
          <a:bodyPr vert="eaVer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pPr>
              <a:defRPr/>
            </a:pPr>
            <a:endParaRPr lang="nl-NL"/>
          </a:p>
        </p:txBody>
      </p:sp>
      <p:sp>
        <p:nvSpPr>
          <p:cNvPr id="5" name="Tijdelijke aanduiding voor voettekst 4"/>
          <p:cNvSpPr>
            <a:spLocks noGrp="1"/>
          </p:cNvSpPr>
          <p:nvPr>
            <p:ph type="ftr" sz="quarter" idx="11"/>
          </p:nvPr>
        </p:nvSpPr>
        <p:spPr>
          <a:xfrm>
            <a:off x="2640597" y="6377459"/>
            <a:ext cx="3836404" cy="365125"/>
          </a:xfrm>
        </p:spPr>
        <p:txBody>
          <a:bodyPr/>
          <a:lstStyle/>
          <a:p>
            <a:pPr>
              <a:defRPr/>
            </a:pPr>
            <a:endParaRPr lang="nl-NL"/>
          </a:p>
        </p:txBody>
      </p:sp>
      <p:sp>
        <p:nvSpPr>
          <p:cNvPr id="6" name="Tijdelijke aanduiding voor dianummer 5"/>
          <p:cNvSpPr>
            <a:spLocks noGrp="1"/>
          </p:cNvSpPr>
          <p:nvPr>
            <p:ph type="sldNum" sz="quarter" idx="12"/>
          </p:nvPr>
        </p:nvSpPr>
        <p:spPr/>
        <p:txBody>
          <a:bodyPr/>
          <a:lstStyle/>
          <a:p>
            <a:pPr>
              <a:defRPr/>
            </a:pPr>
            <a:fld id="{3567C500-0C4B-4865-AB8A-1B82ADB924A9}" type="slidenum">
              <a:rPr lang="nl-NL" smtClean="0"/>
              <a:pPr>
                <a:defRPr/>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457200" y="1600200"/>
            <a:ext cx="4038600" cy="452596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01D9DECC-936E-4447-B3F1-1EF00A52D506}" type="slidenum">
              <a:rPr lang="nl-NL"/>
              <a:pPr>
                <a:defRPr/>
              </a:pPr>
              <a:t>‹nr.›</a:t>
            </a:fld>
            <a:endParaRPr lang="nl-NL"/>
          </a:p>
        </p:txBody>
      </p:sp>
    </p:spTree>
    <p:extLst>
      <p:ext uri="{BB962C8B-B14F-4D97-AF65-F5344CB8AC3E}">
        <p14:creationId xmlns:p14="http://schemas.microsoft.com/office/powerpoint/2010/main" val="1375366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155448"/>
            <a:ext cx="8229600" cy="1252728"/>
          </a:xfrm>
        </p:spPr>
        <p:txBody>
          <a:bodyPr/>
          <a:lstStyle/>
          <a:p>
            <a:r>
              <a:rPr kumimoji="0" lang="nl-NL" smtClean="0"/>
              <a:t>Klik om de stijl te bewerken</a:t>
            </a:r>
            <a:endParaRPr kumimoji="0" lang="en-US"/>
          </a:p>
        </p:txBody>
      </p:sp>
      <p:sp>
        <p:nvSpPr>
          <p:cNvPr id="3" name="Tijdelijke aanduiding voor inhoud 2"/>
          <p:cNvSpPr>
            <a:spLocks noGrp="1"/>
          </p:cNvSpPr>
          <p:nvPr>
            <p:ph idx="1"/>
          </p:nvPr>
        </p:nvSpPr>
        <p:spPr/>
        <p:txBody>
          <a:bodyPr/>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datum 3"/>
          <p:cNvSpPr>
            <a:spLocks noGrp="1"/>
          </p:cNvSpPr>
          <p:nvPr>
            <p:ph type="dt" sz="half" idx="10"/>
          </p:nvPr>
        </p:nvSpPr>
        <p:spPr/>
        <p:txBody>
          <a:bodyPr/>
          <a:lstStyle/>
          <a:p>
            <a:pPr>
              <a:defRPr/>
            </a:pPr>
            <a:endParaRPr lang="nl-NL"/>
          </a:p>
        </p:txBody>
      </p:sp>
      <p:sp>
        <p:nvSpPr>
          <p:cNvPr id="5" name="Tijdelijke aanduiding voor voettekst 4"/>
          <p:cNvSpPr>
            <a:spLocks noGrp="1"/>
          </p:cNvSpPr>
          <p:nvPr>
            <p:ph type="ftr" sz="quarter" idx="11"/>
          </p:nvPr>
        </p:nvSpPr>
        <p:spPr/>
        <p:txBody>
          <a:bodyPr/>
          <a:lstStyle/>
          <a:p>
            <a:pPr>
              <a:defRPr/>
            </a:pPr>
            <a:endParaRPr lang="nl-NL"/>
          </a:p>
        </p:txBody>
      </p:sp>
      <p:sp>
        <p:nvSpPr>
          <p:cNvPr id="6" name="Tijdelijke aanduiding voor dianummer 5"/>
          <p:cNvSpPr>
            <a:spLocks noGrp="1"/>
          </p:cNvSpPr>
          <p:nvPr>
            <p:ph type="sldNum" sz="quarter" idx="12"/>
          </p:nvPr>
        </p:nvSpPr>
        <p:spPr/>
        <p:txBody>
          <a:bodyPr/>
          <a:lstStyle/>
          <a:p>
            <a:pPr>
              <a:defRPr/>
            </a:pPr>
            <a:fld id="{BCB14BCA-7EBA-42A9-B7EC-6109F04066DC}" type="slidenum">
              <a:rPr lang="nl-NL" smtClean="0"/>
              <a:pPr>
                <a:defRPr/>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2">
        <a:schemeClr val="bg2"/>
      </p:bgRef>
    </p:bg>
    <p:spTree>
      <p:nvGrpSpPr>
        <p:cNvPr id="1" name=""/>
        <p:cNvGrpSpPr/>
        <p:nvPr/>
      </p:nvGrpSpPr>
      <p:grpSpPr>
        <a:xfrm>
          <a:off x="0" y="0"/>
          <a:ext cx="0" cy="0"/>
          <a:chOff x="0" y="0"/>
          <a:chExt cx="0" cy="0"/>
        </a:xfrm>
      </p:grpSpPr>
      <p:sp>
        <p:nvSpPr>
          <p:cNvPr id="9" name="Rechthoek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hthoek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el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nl-NL" smtClean="0"/>
              <a:t>Klik om de modelstijlen te bewerken</a:t>
            </a:r>
          </a:p>
        </p:txBody>
      </p:sp>
      <p:sp>
        <p:nvSpPr>
          <p:cNvPr id="4" name="Tijdelijke aanduiding voor datum 3"/>
          <p:cNvSpPr>
            <a:spLocks noGrp="1"/>
          </p:cNvSpPr>
          <p:nvPr>
            <p:ph type="dt" sz="half" idx="10"/>
          </p:nvPr>
        </p:nvSpPr>
        <p:spPr/>
        <p:txBody>
          <a:bodyPr/>
          <a:lstStyle/>
          <a:p>
            <a:pPr>
              <a:defRPr/>
            </a:pPr>
            <a:endParaRPr lang="nl-NL"/>
          </a:p>
        </p:txBody>
      </p:sp>
      <p:sp>
        <p:nvSpPr>
          <p:cNvPr id="5" name="Tijdelijke aanduiding voor voettekst 4"/>
          <p:cNvSpPr>
            <a:spLocks noGrp="1"/>
          </p:cNvSpPr>
          <p:nvPr>
            <p:ph type="ftr" sz="quarter" idx="11"/>
          </p:nvPr>
        </p:nvSpPr>
        <p:spPr/>
        <p:txBody>
          <a:bodyPr/>
          <a:lstStyle/>
          <a:p>
            <a:pPr>
              <a:defRPr/>
            </a:pPr>
            <a:endParaRPr lang="nl-NL"/>
          </a:p>
        </p:txBody>
      </p:sp>
      <p:sp>
        <p:nvSpPr>
          <p:cNvPr id="6" name="Tijdelijke aanduiding voor dianummer 5"/>
          <p:cNvSpPr>
            <a:spLocks noGrp="1"/>
          </p:cNvSpPr>
          <p:nvPr>
            <p:ph type="sldNum" sz="quarter" idx="12"/>
          </p:nvPr>
        </p:nvSpPr>
        <p:spPr/>
        <p:txBody>
          <a:bodyPr/>
          <a:lstStyle/>
          <a:p>
            <a:pPr>
              <a:defRPr/>
            </a:pPr>
            <a:fld id="{38CDF4B1-F5C9-4487-B006-55C0E3E554E2}" type="slidenum">
              <a:rPr lang="nl-NL" smtClean="0"/>
              <a:pPr>
                <a:defRPr/>
              </a:pPr>
              <a:t>‹nr.›</a:t>
            </a:fld>
            <a:endParaRPr lang="nl-N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inhoud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inhoud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Tijdelijke aanduiding voor datum 4"/>
          <p:cNvSpPr>
            <a:spLocks noGrp="1"/>
          </p:cNvSpPr>
          <p:nvPr>
            <p:ph type="dt" sz="half" idx="10"/>
          </p:nvPr>
        </p:nvSpPr>
        <p:spPr/>
        <p:txBody>
          <a:bodyPr/>
          <a:lstStyle/>
          <a:p>
            <a:pPr>
              <a:defRPr/>
            </a:pPr>
            <a:endParaRPr lang="nl-NL"/>
          </a:p>
        </p:txBody>
      </p:sp>
      <p:sp>
        <p:nvSpPr>
          <p:cNvPr id="6" name="Tijdelijke aanduiding voor voettekst 5"/>
          <p:cNvSpPr>
            <a:spLocks noGrp="1"/>
          </p:cNvSpPr>
          <p:nvPr>
            <p:ph type="ftr" sz="quarter" idx="11"/>
          </p:nvPr>
        </p:nvSpPr>
        <p:spPr/>
        <p:txBody>
          <a:bodyPr/>
          <a:lstStyle/>
          <a:p>
            <a:pPr>
              <a:defRPr/>
            </a:pPr>
            <a:endParaRPr lang="nl-NL"/>
          </a:p>
        </p:txBody>
      </p:sp>
      <p:sp>
        <p:nvSpPr>
          <p:cNvPr id="7" name="Tijdelijke aanduiding voor dianummer 6"/>
          <p:cNvSpPr>
            <a:spLocks noGrp="1"/>
          </p:cNvSpPr>
          <p:nvPr>
            <p:ph type="sldNum" sz="quarter" idx="12"/>
          </p:nvPr>
        </p:nvSpPr>
        <p:spPr/>
        <p:txBody>
          <a:bodyPr/>
          <a:lstStyle/>
          <a:p>
            <a:pPr>
              <a:defRPr/>
            </a:pPr>
            <a:fld id="{8A1F65A3-612C-4070-8AA5-9FE3F0AEFF0B}" type="slidenum">
              <a:rPr lang="nl-NL" smtClean="0"/>
              <a:pPr>
                <a:defRPr/>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extLst/>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nl-NL" smtClean="0"/>
              <a:t>Klik om de modelstijlen te bewerken</a:t>
            </a:r>
          </a:p>
        </p:txBody>
      </p:sp>
      <p:sp>
        <p:nvSpPr>
          <p:cNvPr id="4" name="Tijdelijke aanduiding voor inhoud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5" name="Tijdelijke aanduiding voor tekst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nl-NL" smtClean="0"/>
              <a:t>Klik om de modelstijlen te bewerken</a:t>
            </a:r>
          </a:p>
        </p:txBody>
      </p:sp>
      <p:sp>
        <p:nvSpPr>
          <p:cNvPr id="6" name="Tijdelijke aanduiding voor inhoud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7" name="Tijdelijke aanduiding voor datum 6"/>
          <p:cNvSpPr>
            <a:spLocks noGrp="1"/>
          </p:cNvSpPr>
          <p:nvPr>
            <p:ph type="dt" sz="half" idx="10"/>
          </p:nvPr>
        </p:nvSpPr>
        <p:spPr/>
        <p:txBody>
          <a:bodyPr/>
          <a:lstStyle/>
          <a:p>
            <a:pPr>
              <a:defRPr/>
            </a:pPr>
            <a:endParaRPr lang="nl-NL"/>
          </a:p>
        </p:txBody>
      </p:sp>
      <p:sp>
        <p:nvSpPr>
          <p:cNvPr id="8" name="Tijdelijke aanduiding voor voettekst 7"/>
          <p:cNvSpPr>
            <a:spLocks noGrp="1"/>
          </p:cNvSpPr>
          <p:nvPr>
            <p:ph type="ftr" sz="quarter" idx="11"/>
          </p:nvPr>
        </p:nvSpPr>
        <p:spPr/>
        <p:txBody>
          <a:bodyPr/>
          <a:lstStyle/>
          <a:p>
            <a:pPr>
              <a:defRPr/>
            </a:pPr>
            <a:endParaRPr lang="nl-NL"/>
          </a:p>
        </p:txBody>
      </p:sp>
      <p:sp>
        <p:nvSpPr>
          <p:cNvPr id="9" name="Tijdelijke aanduiding voor dianummer 8"/>
          <p:cNvSpPr>
            <a:spLocks noGrp="1"/>
          </p:cNvSpPr>
          <p:nvPr>
            <p:ph type="sldNum" sz="quarter" idx="12"/>
          </p:nvPr>
        </p:nvSpPr>
        <p:spPr/>
        <p:txBody>
          <a:bodyPr/>
          <a:lstStyle/>
          <a:p>
            <a:pPr>
              <a:defRPr/>
            </a:pPr>
            <a:fld id="{3274F084-14EE-48DF-AFF3-5E60A611A4B4}" type="slidenum">
              <a:rPr lang="nl-NL" smtClean="0"/>
              <a:pPr>
                <a:defRPr/>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kumimoji="0" lang="nl-NL" smtClean="0"/>
              <a:t>Klik om de stijl te bewerken</a:t>
            </a:r>
            <a:endParaRPr kumimoji="0" lang="en-US"/>
          </a:p>
        </p:txBody>
      </p:sp>
      <p:sp>
        <p:nvSpPr>
          <p:cNvPr id="3" name="Tijdelijke aanduiding voor datum 2"/>
          <p:cNvSpPr>
            <a:spLocks noGrp="1"/>
          </p:cNvSpPr>
          <p:nvPr>
            <p:ph type="dt" sz="half" idx="10"/>
          </p:nvPr>
        </p:nvSpPr>
        <p:spPr/>
        <p:txBody>
          <a:bodyPr/>
          <a:lstStyle/>
          <a:p>
            <a:pPr>
              <a:defRPr/>
            </a:pPr>
            <a:endParaRPr lang="nl-NL"/>
          </a:p>
        </p:txBody>
      </p:sp>
      <p:sp>
        <p:nvSpPr>
          <p:cNvPr id="4" name="Tijdelijke aanduiding voor voettekst 3"/>
          <p:cNvSpPr>
            <a:spLocks noGrp="1"/>
          </p:cNvSpPr>
          <p:nvPr>
            <p:ph type="ftr" sz="quarter" idx="11"/>
          </p:nvPr>
        </p:nvSpPr>
        <p:spPr/>
        <p:txBody>
          <a:bodyPr/>
          <a:lstStyle/>
          <a:p>
            <a:pPr>
              <a:defRPr/>
            </a:pPr>
            <a:endParaRPr lang="nl-NL"/>
          </a:p>
        </p:txBody>
      </p:sp>
      <p:sp>
        <p:nvSpPr>
          <p:cNvPr id="5" name="Tijdelijke aanduiding voor dianummer 4"/>
          <p:cNvSpPr>
            <a:spLocks noGrp="1"/>
          </p:cNvSpPr>
          <p:nvPr>
            <p:ph type="sldNum" sz="quarter" idx="12"/>
          </p:nvPr>
        </p:nvSpPr>
        <p:spPr/>
        <p:txBody>
          <a:bodyPr/>
          <a:lstStyle/>
          <a:p>
            <a:pPr>
              <a:defRPr/>
            </a:pPr>
            <a:fld id="{3401A81A-04B3-4C59-9B0B-95B88E1B356E}" type="slidenum">
              <a:rPr lang="nl-NL" smtClean="0"/>
              <a:pPr>
                <a:defRPr/>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pPr>
              <a:defRPr/>
            </a:pPr>
            <a:endParaRPr lang="nl-NL"/>
          </a:p>
        </p:txBody>
      </p:sp>
      <p:sp>
        <p:nvSpPr>
          <p:cNvPr id="3" name="Tijdelijke aanduiding voor voettekst 2"/>
          <p:cNvSpPr>
            <a:spLocks noGrp="1"/>
          </p:cNvSpPr>
          <p:nvPr>
            <p:ph type="ftr" sz="quarter" idx="11"/>
          </p:nvPr>
        </p:nvSpPr>
        <p:spPr/>
        <p:txBody>
          <a:bodyPr/>
          <a:lstStyle/>
          <a:p>
            <a:pPr>
              <a:defRPr/>
            </a:pPr>
            <a:endParaRPr lang="nl-NL"/>
          </a:p>
        </p:txBody>
      </p:sp>
      <p:sp>
        <p:nvSpPr>
          <p:cNvPr id="4" name="Tijdelijke aanduiding voor dianummer 3"/>
          <p:cNvSpPr>
            <a:spLocks noGrp="1"/>
          </p:cNvSpPr>
          <p:nvPr>
            <p:ph type="sldNum" sz="quarter" idx="12"/>
          </p:nvPr>
        </p:nvSpPr>
        <p:spPr/>
        <p:txBody>
          <a:bodyPr/>
          <a:lstStyle/>
          <a:p>
            <a:pPr>
              <a:defRPr/>
            </a:pPr>
            <a:fld id="{FD59D28B-ED56-4B86-AC51-DE3535276DDA}" type="slidenum">
              <a:rPr lang="nl-NL" smtClean="0"/>
              <a:pPr>
                <a:defRPr/>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nl-NL" smtClean="0"/>
              <a:t>Klik om de stijl te bewerken</a:t>
            </a:r>
            <a:endParaRPr kumimoji="0" lang="en-US"/>
          </a:p>
        </p:txBody>
      </p:sp>
      <p:sp>
        <p:nvSpPr>
          <p:cNvPr id="3" name="Tijdelijke aanduiding voor inhoud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nl-NL" smtClean="0"/>
              <a:t>Klik om de modelstijlen te bewerken</a:t>
            </a:r>
          </a:p>
          <a:p>
            <a:pPr lvl="1" eaLnBrk="1" latinLnBrk="0" hangingPunct="1"/>
            <a:r>
              <a:rPr lang="nl-NL" smtClean="0"/>
              <a:t>Tweede niveau</a:t>
            </a:r>
          </a:p>
          <a:p>
            <a:pPr lvl="2" eaLnBrk="1" latinLnBrk="0" hangingPunct="1"/>
            <a:r>
              <a:rPr lang="nl-NL" smtClean="0"/>
              <a:t>Derde niveau</a:t>
            </a:r>
          </a:p>
          <a:p>
            <a:pPr lvl="3" eaLnBrk="1" latinLnBrk="0" hangingPunct="1"/>
            <a:r>
              <a:rPr lang="nl-NL" smtClean="0"/>
              <a:t>Vierde niveau</a:t>
            </a:r>
          </a:p>
          <a:p>
            <a:pPr lvl="4" eaLnBrk="1" latinLnBrk="0" hangingPunct="1"/>
            <a:r>
              <a:rPr lang="nl-NL" smtClean="0"/>
              <a:t>Vijfde niveau</a:t>
            </a:r>
            <a:endParaRPr kumimoji="0" lang="en-US"/>
          </a:p>
        </p:txBody>
      </p:sp>
      <p:sp>
        <p:nvSpPr>
          <p:cNvPr id="4" name="Tijdelijke aanduiding voor tekst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nl-NL" smtClean="0"/>
              <a:t>Klik om de modelstijlen te bewerken</a:t>
            </a:r>
          </a:p>
        </p:txBody>
      </p:sp>
      <p:sp>
        <p:nvSpPr>
          <p:cNvPr id="5" name="Tijdelijke aanduiding voor datum 4"/>
          <p:cNvSpPr>
            <a:spLocks noGrp="1"/>
          </p:cNvSpPr>
          <p:nvPr>
            <p:ph type="dt" sz="half" idx="10"/>
          </p:nvPr>
        </p:nvSpPr>
        <p:spPr/>
        <p:txBody>
          <a:bodyPr/>
          <a:lstStyle/>
          <a:p>
            <a:pPr>
              <a:defRPr/>
            </a:pPr>
            <a:endParaRPr lang="nl-NL"/>
          </a:p>
        </p:txBody>
      </p:sp>
      <p:sp>
        <p:nvSpPr>
          <p:cNvPr id="6" name="Tijdelijke aanduiding voor voettekst 5"/>
          <p:cNvSpPr>
            <a:spLocks noGrp="1"/>
          </p:cNvSpPr>
          <p:nvPr>
            <p:ph type="ftr" sz="quarter" idx="11"/>
          </p:nvPr>
        </p:nvSpPr>
        <p:spPr/>
        <p:txBody>
          <a:bodyPr/>
          <a:lstStyle/>
          <a:p>
            <a:pPr>
              <a:defRPr/>
            </a:pPr>
            <a:endParaRPr lang="nl-NL"/>
          </a:p>
        </p:txBody>
      </p:sp>
      <p:sp>
        <p:nvSpPr>
          <p:cNvPr id="7" name="Tijdelijke aanduiding voor dianummer 6"/>
          <p:cNvSpPr>
            <a:spLocks noGrp="1"/>
          </p:cNvSpPr>
          <p:nvPr>
            <p:ph type="sldNum" sz="quarter" idx="12"/>
          </p:nvPr>
        </p:nvSpPr>
        <p:spPr/>
        <p:txBody>
          <a:bodyPr/>
          <a:lstStyle/>
          <a:p>
            <a:pPr>
              <a:defRPr/>
            </a:pPr>
            <a:fld id="{3221593B-91EC-4FD9-888A-B51575C2E418}" type="slidenum">
              <a:rPr lang="nl-NL" smtClean="0"/>
              <a:pPr>
                <a:defRPr/>
              </a:pPr>
              <a:t>‹nr.›</a:t>
            </a:fld>
            <a:endParaRPr lang="nl-NL"/>
          </a:p>
        </p:txBody>
      </p:sp>
      <p:sp>
        <p:nvSpPr>
          <p:cNvPr id="12" name="Rechthoek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hthoek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bg>
      <p:bgRef idx="1001">
        <a:schemeClr val="bg2"/>
      </p:bgRef>
    </p:bg>
    <p:spTree>
      <p:nvGrpSpPr>
        <p:cNvPr id="1" name=""/>
        <p:cNvGrpSpPr/>
        <p:nvPr/>
      </p:nvGrpSpPr>
      <p:grpSpPr>
        <a:xfrm>
          <a:off x="0" y="0"/>
          <a:ext cx="0" cy="0"/>
          <a:chOff x="0" y="0"/>
          <a:chExt cx="0" cy="0"/>
        </a:xfrm>
      </p:grpSpPr>
      <p:sp>
        <p:nvSpPr>
          <p:cNvPr id="2" name="Titel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nl-NL" smtClean="0"/>
              <a:t>Klik om de stijl te bewerken</a:t>
            </a:r>
            <a:endParaRPr kumimoji="0" lang="en-US"/>
          </a:p>
        </p:txBody>
      </p:sp>
      <p:sp>
        <p:nvSpPr>
          <p:cNvPr id="3" name="Tijdelijke aanduiding voor afbeelding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nl-NL" smtClean="0"/>
              <a:t>Klik op het pictogram als u een afbeelding wilt toevoegen</a:t>
            </a:r>
            <a:endParaRPr kumimoji="0" lang="en-US" dirty="0"/>
          </a:p>
        </p:txBody>
      </p:sp>
      <p:sp>
        <p:nvSpPr>
          <p:cNvPr id="4" name="Tijdelijke aanduiding voor tekst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nl-NL" smtClean="0"/>
              <a:t>Klik om de modelstijlen te bewerken</a:t>
            </a:r>
          </a:p>
        </p:txBody>
      </p:sp>
      <p:sp>
        <p:nvSpPr>
          <p:cNvPr id="5" name="Tijdelijke aanduiding voor datum 4"/>
          <p:cNvSpPr>
            <a:spLocks noGrp="1"/>
          </p:cNvSpPr>
          <p:nvPr>
            <p:ph type="dt" sz="half" idx="10"/>
          </p:nvPr>
        </p:nvSpPr>
        <p:spPr>
          <a:xfrm>
            <a:off x="164592" y="1170432"/>
            <a:ext cx="2523744" cy="201168"/>
          </a:xfrm>
        </p:spPr>
        <p:txBody>
          <a:bodyPr/>
          <a:lstStyle/>
          <a:p>
            <a:pPr>
              <a:defRPr/>
            </a:pPr>
            <a:endParaRPr lang="nl-NL"/>
          </a:p>
        </p:txBody>
      </p:sp>
      <p:sp>
        <p:nvSpPr>
          <p:cNvPr id="11" name="Rechthoek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hthoek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Tijdelijke aanduiding voor voettekst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pPr>
              <a:defRPr/>
            </a:pPr>
            <a:endParaRPr lang="nl-NL"/>
          </a:p>
        </p:txBody>
      </p:sp>
      <p:sp>
        <p:nvSpPr>
          <p:cNvPr id="7" name="Tijdelijke aanduiding voor dianummer 6"/>
          <p:cNvSpPr>
            <a:spLocks noGrp="1"/>
          </p:cNvSpPr>
          <p:nvPr>
            <p:ph type="sldNum" sz="quarter" idx="12"/>
          </p:nvPr>
        </p:nvSpPr>
        <p:spPr>
          <a:xfrm>
            <a:off x="8339328" y="1170432"/>
            <a:ext cx="733864" cy="201168"/>
          </a:xfrm>
        </p:spPr>
        <p:txBody>
          <a:bodyPr/>
          <a:lstStyle/>
          <a:p>
            <a:pPr>
              <a:defRPr/>
            </a:pPr>
            <a:fld id="{BC63B92E-52ED-4598-A904-13032CD3BDAB}" type="slidenum">
              <a:rPr lang="nl-NL" smtClean="0"/>
              <a:pPr>
                <a:defRPr/>
              </a:pPr>
              <a:t>‹nr.›</a:t>
            </a:fld>
            <a:endParaRPr lang="nl-NL"/>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hoek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hthoek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jdelijke aanduiding voor titel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nl-NL" smtClean="0"/>
              <a:t>Klik om de stijl te bewerken</a:t>
            </a:r>
            <a:endParaRPr kumimoji="0" lang="en-US"/>
          </a:p>
        </p:txBody>
      </p:sp>
      <p:sp>
        <p:nvSpPr>
          <p:cNvPr id="3" name="Tijdelijke aanduiding voor tekst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nl-NL" smtClean="0"/>
              <a:t>Klik om de modelstijlen te bewerken</a:t>
            </a:r>
          </a:p>
          <a:p>
            <a:pPr lvl="1" eaLnBrk="1" latinLnBrk="0" hangingPunct="1"/>
            <a:r>
              <a:rPr kumimoji="0" lang="nl-NL" smtClean="0"/>
              <a:t>Tweede niveau</a:t>
            </a:r>
          </a:p>
          <a:p>
            <a:pPr lvl="2" eaLnBrk="1" latinLnBrk="0" hangingPunct="1"/>
            <a:r>
              <a:rPr kumimoji="0" lang="nl-NL" smtClean="0"/>
              <a:t>Derde niveau</a:t>
            </a:r>
          </a:p>
          <a:p>
            <a:pPr lvl="3" eaLnBrk="1" latinLnBrk="0" hangingPunct="1"/>
            <a:r>
              <a:rPr kumimoji="0" lang="nl-NL" smtClean="0"/>
              <a:t>Vierde niveau</a:t>
            </a:r>
          </a:p>
          <a:p>
            <a:pPr lvl="4" eaLnBrk="1" latinLnBrk="0" hangingPunct="1"/>
            <a:r>
              <a:rPr kumimoji="0" lang="nl-NL" smtClean="0"/>
              <a:t>Vijfde niveau</a:t>
            </a:r>
            <a:endParaRPr kumimoji="0" lang="en-US"/>
          </a:p>
        </p:txBody>
      </p:sp>
      <p:sp>
        <p:nvSpPr>
          <p:cNvPr id="4" name="Tijdelijke aanduiding voor datum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endParaRPr lang="nl-NL"/>
          </a:p>
        </p:txBody>
      </p:sp>
      <p:sp>
        <p:nvSpPr>
          <p:cNvPr id="5" name="Tijdelijke aanduiding voor voettekst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nl-NL"/>
          </a:p>
        </p:txBody>
      </p:sp>
      <p:sp>
        <p:nvSpPr>
          <p:cNvPr id="6" name="Tijdelijke aanduiding voor dianumm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fld id="{D2C62180-5C48-4402-A455-F07983593557}" type="slidenum">
              <a:rPr lang="nl-NL" smtClean="0"/>
              <a:pPr>
                <a:defRPr/>
              </a:pPr>
              <a:t>‹nr.›</a:t>
            </a:fld>
            <a:endParaRPr lang="nl-NL"/>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www.nature.com/news/palaeontology-the-truth-about-t-rex-1.13988"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6.jpeg"/><Relationship Id="rId7" Type="http://schemas.openxmlformats.org/officeDocument/2006/relationships/image" Target="../media/image28.jpeg"/><Relationship Id="rId2" Type="http://schemas.openxmlformats.org/officeDocument/2006/relationships/hyperlink" Target="http://en.wikipedia.org/wiki/Image:Ginkgo_adiantoides.jpg" TargetMode="External"/><Relationship Id="rId1" Type="http://schemas.openxmlformats.org/officeDocument/2006/relationships/slideLayout" Target="../slideLayouts/slideLayout2.xml"/><Relationship Id="rId6" Type="http://schemas.openxmlformats.org/officeDocument/2006/relationships/hyperlink" Target="http://nl.wikipedia.org/wiki/Afbeelding:Archaeopteryx_lithographica_paris.JPG" TargetMode="External"/><Relationship Id="rId5" Type="http://schemas.openxmlformats.org/officeDocument/2006/relationships/image" Target="../media/image27.jpeg"/><Relationship Id="rId4" Type="http://schemas.openxmlformats.org/officeDocument/2006/relationships/hyperlink" Target="http://upload.wikimedia.org/wikipedia/commons/7/77/Cheirotherium_single_print_lg.jpg" TargetMode="External"/><Relationship Id="rId9"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nl.wikipedia.org/wiki/Afbeelding:Bedding.jpg"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phZeE7Att_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nadarwin.nl/FB/walvissen.html" TargetMode="External"/><Relationship Id="rId2" Type="http://schemas.openxmlformats.org/officeDocument/2006/relationships/hyperlink" Target="http://cgi.ncrv.nl/ncrv/walkingwithbeasts/index.s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0.jpeg"/><Relationship Id="rId4" Type="http://schemas.openxmlformats.org/officeDocument/2006/relationships/hyperlink" Target="http://upload.wikimedia.org/wikipedia/en/a/ae/A02_2976_427x640.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nl-NL" dirty="0" smtClean="0"/>
              <a:t>Het leefde...maar hoe?</a:t>
            </a:r>
          </a:p>
        </p:txBody>
      </p:sp>
      <p:pic>
        <p:nvPicPr>
          <p:cNvPr id="2051" name="Picture 4" descr="47639df8b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39975" y="1628775"/>
            <a:ext cx="4679950" cy="4160838"/>
          </a:xfrm>
          <a:noFill/>
        </p:spPr>
      </p:pic>
      <p:sp>
        <p:nvSpPr>
          <p:cNvPr id="3"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a:t>
            </a:fld>
            <a:r>
              <a:rPr lang="nl-NL" dirty="0" smtClean="0"/>
              <a:t>/44</a:t>
            </a:r>
            <a:endParaRPr lang="nl-NL" dirty="0"/>
          </a:p>
        </p:txBody>
      </p:sp>
      <p:sp>
        <p:nvSpPr>
          <p:cNvPr id="2052" name="Tekstvak 5"/>
          <p:cNvSpPr txBox="1">
            <a:spLocks noChangeArrowheads="1"/>
          </p:cNvSpPr>
          <p:nvPr/>
        </p:nvSpPr>
        <p:spPr bwMode="auto">
          <a:xfrm>
            <a:off x="2000250" y="5929313"/>
            <a:ext cx="55006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dirty="0"/>
              <a:t>Door Rob van </a:t>
            </a:r>
            <a:r>
              <a:rPr lang="nl-NL" dirty="0" err="1"/>
              <a:t>Woerkom</a:t>
            </a:r>
            <a:r>
              <a:rPr lang="nl-NL" dirty="0"/>
              <a:t> en Horst Wolter</a:t>
            </a:r>
          </a:p>
          <a:p>
            <a:pPr algn="ctr" eaLnBrk="1" hangingPunct="1"/>
            <a:r>
              <a:rPr lang="nl-NL" dirty="0" err="1"/>
              <a:t>Notre</a:t>
            </a:r>
            <a:r>
              <a:rPr lang="nl-NL" dirty="0"/>
              <a:t> Dame des </a:t>
            </a:r>
            <a:r>
              <a:rPr lang="nl-NL" dirty="0" err="1"/>
              <a:t>Anges</a:t>
            </a:r>
            <a:r>
              <a:rPr lang="nl-NL" dirty="0"/>
              <a:t>, Beek-Ubbergen</a:t>
            </a:r>
          </a:p>
        </p:txBody>
      </p:sp>
      <p:grpSp>
        <p:nvGrpSpPr>
          <p:cNvPr id="2" name="Groep 1"/>
          <p:cNvGrpSpPr/>
          <p:nvPr/>
        </p:nvGrpSpPr>
        <p:grpSpPr>
          <a:xfrm>
            <a:off x="0" y="-27384"/>
            <a:ext cx="6732240" cy="477739"/>
            <a:chOff x="0" y="-27384"/>
            <a:chExt cx="6732240" cy="477739"/>
          </a:xfrm>
        </p:grpSpPr>
        <p:sp>
          <p:nvSpPr>
            <p:cNvPr id="5"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2054"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pic>
        <p:nvPicPr>
          <p:cNvPr id="1028" name="Picture 4" descr="http://www.nature.com/polopoly_fs/7.13257.1382516102!/image/trex-3D.jpg_gen/derivatives/landscape_630/trex-3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757" y="14290"/>
            <a:ext cx="5303243" cy="6843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305780" y="1538881"/>
            <a:ext cx="3534977"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sz="2800" b="1" dirty="0" smtClean="0"/>
              <a:t>Ideeën veranderen:</a:t>
            </a:r>
          </a:p>
          <a:p>
            <a:pPr eaLnBrk="1" hangingPunct="1">
              <a:spcBef>
                <a:spcPct val="50000"/>
              </a:spcBef>
            </a:pPr>
            <a:endParaRPr lang="nl-NL" dirty="0"/>
          </a:p>
          <a:p>
            <a:pPr eaLnBrk="1" hangingPunct="1">
              <a:spcBef>
                <a:spcPct val="50000"/>
              </a:spcBef>
            </a:pPr>
            <a:r>
              <a:rPr lang="nl-NL" sz="1600" dirty="0" smtClean="0"/>
              <a:t>Bron: </a:t>
            </a:r>
            <a:r>
              <a:rPr lang="nl-NL" sz="1600" dirty="0" smtClean="0">
                <a:hlinkClick r:id="rId3"/>
              </a:rPr>
              <a:t>B. </a:t>
            </a:r>
            <a:r>
              <a:rPr lang="nl-NL" sz="1600" dirty="0" err="1" smtClean="0">
                <a:hlinkClick r:id="rId3"/>
              </a:rPr>
              <a:t>Switek</a:t>
            </a:r>
            <a:r>
              <a:rPr lang="nl-NL" sz="1600" dirty="0" smtClean="0">
                <a:hlinkClick r:id="rId3"/>
              </a:rPr>
              <a:t> (2013). “</a:t>
            </a:r>
            <a:r>
              <a:rPr lang="en-US" sz="1600" dirty="0" err="1" smtClean="0">
                <a:hlinkClick r:id="rId3"/>
              </a:rPr>
              <a:t>Palaeontology</a:t>
            </a:r>
            <a:r>
              <a:rPr lang="en-US" sz="1600" dirty="0">
                <a:hlinkClick r:id="rId3"/>
              </a:rPr>
              <a:t>: The truth about </a:t>
            </a:r>
            <a:r>
              <a:rPr lang="en-US" sz="1600" i="1" dirty="0">
                <a:hlinkClick r:id="rId3"/>
              </a:rPr>
              <a:t>T. </a:t>
            </a:r>
            <a:r>
              <a:rPr lang="en-US" sz="1600" i="1" dirty="0" smtClean="0">
                <a:hlinkClick r:id="rId3"/>
              </a:rPr>
              <a:t>rex”, </a:t>
            </a:r>
            <a:br>
              <a:rPr lang="en-US" sz="1600" i="1" dirty="0" smtClean="0">
                <a:hlinkClick r:id="rId3"/>
              </a:rPr>
            </a:br>
            <a:r>
              <a:rPr lang="nl-NL" sz="1600" dirty="0" smtClean="0">
                <a:hlinkClick r:id="rId3"/>
              </a:rPr>
              <a:t>Nature, volume 502, issue 7472, oktober 2013</a:t>
            </a:r>
            <a:endParaRPr lang="nl-NL" sz="1600" dirty="0"/>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10</a:t>
            </a:fld>
            <a:r>
              <a:rPr lang="nl-NL" dirty="0" smtClean="0"/>
              <a:t>/44</a:t>
            </a:r>
            <a:endParaRPr lang="nl-NL" dirty="0"/>
          </a:p>
        </p:txBody>
      </p:sp>
      <p:sp>
        <p:nvSpPr>
          <p:cNvPr id="6" name="Rectangle 2"/>
          <p:cNvSpPr txBox="1">
            <a:spLocks noChangeArrowheads="1"/>
          </p:cNvSpPr>
          <p:nvPr/>
        </p:nvSpPr>
        <p:spPr>
          <a:xfrm>
            <a:off x="107504" y="15544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nl-NL" dirty="0" smtClean="0"/>
              <a:t>Reconstructie:</a:t>
            </a:r>
          </a:p>
        </p:txBody>
      </p:sp>
      <p:pic>
        <p:nvPicPr>
          <p:cNvPr id="11" name="Picture 10" descr="frankwie"/>
          <p:cNvPicPr>
            <a:picLocks noChangeAspect="1" noChangeArrowheads="1"/>
          </p:cNvPicPr>
          <p:nvPr/>
        </p:nvPicPr>
        <p:blipFill>
          <a:blip r:embed="rId4" cstate="screen">
            <a:lum contrast="18000"/>
            <a:extLst>
              <a:ext uri="{28A0092B-C50C-407E-A947-70E740481C1C}">
                <a14:useLocalDpi xmlns:a14="http://schemas.microsoft.com/office/drawing/2010/main"/>
              </a:ext>
            </a:extLst>
          </a:blip>
          <a:srcRect/>
          <a:stretch>
            <a:fillRect/>
          </a:stretch>
        </p:blipFill>
        <p:spPr bwMode="auto">
          <a:xfrm>
            <a:off x="-768" y="-13529"/>
            <a:ext cx="468312" cy="434975"/>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5"/>
          <p:cNvSpPr txBox="1">
            <a:spLocks noChangeArrowheads="1"/>
          </p:cNvSpPr>
          <p:nvPr/>
        </p:nvSpPr>
        <p:spPr bwMode="auto">
          <a:xfrm>
            <a:off x="467544" y="-27384"/>
            <a:ext cx="3534977"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200" dirty="0" smtClean="0">
                <a:solidFill>
                  <a:schemeClr val="bg1"/>
                </a:solidFill>
              </a:rPr>
              <a:t>Aanvulling: Frank van Wielink</a:t>
            </a:r>
            <a:endParaRPr lang="nl-NL" sz="1200" dirty="0">
              <a:solidFill>
                <a:schemeClr val="bg1"/>
              </a:solidFill>
            </a:endParaRPr>
          </a:p>
        </p:txBody>
      </p:sp>
    </p:spTree>
    <p:extLst>
      <p:ext uri="{BB962C8B-B14F-4D97-AF65-F5344CB8AC3E}">
        <p14:creationId xmlns:p14="http://schemas.microsoft.com/office/powerpoint/2010/main" val="3174205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Lst>
          <a:lin ang="5400000" scaled="1"/>
        </a:grad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rot="16200000">
            <a:off x="-2303212" y="3869265"/>
            <a:ext cx="53237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dirty="0" smtClean="0"/>
              <a:t>Ideeën veranderen: recente reconstructie T-rex (2018</a:t>
            </a:r>
            <a:r>
              <a:rPr lang="nl-NL" dirty="0"/>
              <a:t>, Tom </a:t>
            </a:r>
            <a:r>
              <a:rPr lang="nl-NL" dirty="0" err="1"/>
              <a:t>Tits</a:t>
            </a:r>
            <a:r>
              <a:rPr lang="nl-NL" dirty="0"/>
              <a:t> Experiment (</a:t>
            </a:r>
            <a:r>
              <a:rPr lang="nl-NL" dirty="0" err="1" smtClean="0"/>
              <a:t>Södertälje</a:t>
            </a:r>
            <a:r>
              <a:rPr lang="nl-NL" dirty="0" smtClean="0"/>
              <a:t>, </a:t>
            </a:r>
            <a:r>
              <a:rPr lang="nl-NL" dirty="0" smtClean="0"/>
              <a:t>Zweden))</a:t>
            </a:r>
            <a:endParaRPr lang="nl-NL" dirty="0" smtClean="0"/>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11</a:t>
            </a:fld>
            <a:r>
              <a:rPr lang="nl-NL" dirty="0" smtClean="0"/>
              <a:t>/44</a:t>
            </a:r>
            <a:endParaRPr lang="nl-NL" dirty="0"/>
          </a:p>
        </p:txBody>
      </p:sp>
      <p:sp>
        <p:nvSpPr>
          <p:cNvPr id="6" name="Rectangle 2"/>
          <p:cNvSpPr txBox="1">
            <a:spLocks noChangeArrowheads="1"/>
          </p:cNvSpPr>
          <p:nvPr/>
        </p:nvSpPr>
        <p:spPr>
          <a:xfrm>
            <a:off x="107504" y="155448"/>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nl-NL" dirty="0" smtClean="0"/>
              <a:t>Reconstructie in ontwikkeling:</a:t>
            </a:r>
          </a:p>
        </p:txBody>
      </p:sp>
      <p:pic>
        <p:nvPicPr>
          <p:cNvPr id="2" name="Afbeelding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3568" y="1481959"/>
            <a:ext cx="7921933" cy="5372345"/>
          </a:xfrm>
          <a:prstGeom prst="rect">
            <a:avLst/>
          </a:prstGeom>
        </p:spPr>
      </p:pic>
      <p:pic>
        <p:nvPicPr>
          <p:cNvPr id="11" name="Picture 10" descr="frankwie"/>
          <p:cNvPicPr>
            <a:picLocks noChangeAspect="1" noChangeArrowheads="1"/>
          </p:cNvPicPr>
          <p:nvPr/>
        </p:nvPicPr>
        <p:blipFill>
          <a:blip r:embed="rId3" cstate="screen">
            <a:lum contrast="18000"/>
            <a:extLst>
              <a:ext uri="{28A0092B-C50C-407E-A947-70E740481C1C}">
                <a14:useLocalDpi xmlns:a14="http://schemas.microsoft.com/office/drawing/2010/main"/>
              </a:ext>
            </a:extLst>
          </a:blip>
          <a:srcRect/>
          <a:stretch>
            <a:fillRect/>
          </a:stretch>
        </p:blipFill>
        <p:spPr bwMode="auto">
          <a:xfrm>
            <a:off x="-768" y="-13529"/>
            <a:ext cx="468312" cy="434975"/>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5"/>
          <p:cNvSpPr txBox="1">
            <a:spLocks noChangeArrowheads="1"/>
          </p:cNvSpPr>
          <p:nvPr/>
        </p:nvSpPr>
        <p:spPr bwMode="auto">
          <a:xfrm>
            <a:off x="467544" y="-27384"/>
            <a:ext cx="3534977"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200" dirty="0" smtClean="0">
                <a:solidFill>
                  <a:schemeClr val="bg1"/>
                </a:solidFill>
              </a:rPr>
              <a:t>Aanvulling: Frank van Wielink</a:t>
            </a:r>
            <a:endParaRPr lang="nl-NL" sz="1200" dirty="0">
              <a:solidFill>
                <a:schemeClr val="bg1"/>
              </a:solidFill>
            </a:endParaRPr>
          </a:p>
        </p:txBody>
      </p:sp>
    </p:spTree>
    <p:extLst>
      <p:ext uri="{BB962C8B-B14F-4D97-AF65-F5344CB8AC3E}">
        <p14:creationId xmlns:p14="http://schemas.microsoft.com/office/powerpoint/2010/main" val="2133833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nl-NL" smtClean="0"/>
              <a:t>Een nieuw fossiel!</a:t>
            </a:r>
          </a:p>
        </p:txBody>
      </p:sp>
      <p:sp>
        <p:nvSpPr>
          <p:cNvPr id="11267" name="Rectangle 3"/>
          <p:cNvSpPr>
            <a:spLocks noGrp="1" noChangeArrowheads="1"/>
          </p:cNvSpPr>
          <p:nvPr>
            <p:ph idx="1"/>
          </p:nvPr>
        </p:nvSpPr>
        <p:spPr/>
        <p:txBody>
          <a:bodyPr/>
          <a:lstStyle/>
          <a:p>
            <a:pPr eaLnBrk="1" hangingPunct="1">
              <a:buClr>
                <a:srgbClr val="C00000"/>
              </a:buClr>
            </a:pPr>
            <a:r>
              <a:rPr lang="nl-NL" dirty="0" smtClean="0"/>
              <a:t>In 1994 vindt de Nederlandse paleontoloog Hans Thewissen (zie foto) een fossiel.</a:t>
            </a:r>
          </a:p>
          <a:p>
            <a:pPr eaLnBrk="1" hangingPunct="1">
              <a:buClr>
                <a:srgbClr val="C00000"/>
              </a:buClr>
            </a:pPr>
            <a:r>
              <a:rPr lang="nl-NL" dirty="0" smtClean="0"/>
              <a:t>Vindplaats: de woestijn van Pakistan</a:t>
            </a:r>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12</a:t>
            </a:fld>
            <a:r>
              <a:rPr lang="nl-NL" dirty="0" smtClean="0"/>
              <a:t>/44</a:t>
            </a:r>
            <a:endParaRPr lang="nl-NL" dirty="0"/>
          </a:p>
        </p:txBody>
      </p:sp>
      <p:pic>
        <p:nvPicPr>
          <p:cNvPr id="11268" name="Picture 4" descr="thewissen met fossi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789363"/>
            <a:ext cx="38100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nl-NL" smtClean="0"/>
              <a:t>Het fossiel</a:t>
            </a:r>
          </a:p>
        </p:txBody>
      </p:sp>
      <p:sp>
        <p:nvSpPr>
          <p:cNvPr id="12291" name="Rectangle 3"/>
          <p:cNvSpPr>
            <a:spLocks noGrp="1" noChangeArrowheads="1"/>
          </p:cNvSpPr>
          <p:nvPr>
            <p:ph idx="1"/>
          </p:nvPr>
        </p:nvSpPr>
        <p:spPr>
          <a:xfrm>
            <a:off x="1476375" y="1376387"/>
            <a:ext cx="8229600" cy="676275"/>
          </a:xfrm>
        </p:spPr>
        <p:txBody>
          <a:bodyPr/>
          <a:lstStyle/>
          <a:p>
            <a:pPr eaLnBrk="1" hangingPunct="1">
              <a:buFontTx/>
              <a:buNone/>
            </a:pPr>
            <a:r>
              <a:rPr lang="nl-NL" dirty="0" smtClean="0"/>
              <a:t>Het fossiel ziet er als volgt uit:</a:t>
            </a:r>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13</a:t>
            </a:fld>
            <a:r>
              <a:rPr lang="nl-NL" dirty="0" smtClean="0"/>
              <a:t>/44</a:t>
            </a:r>
            <a:endParaRPr lang="nl-NL" dirty="0"/>
          </a:p>
        </p:txBody>
      </p:sp>
      <p:pic>
        <p:nvPicPr>
          <p:cNvPr id="12292" name="Picture 4" descr="ambulocetus onderdelen kl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2" y="1988840"/>
            <a:ext cx="6868325"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nl-NL" smtClean="0"/>
              <a:t>Het leefde...maar hoe!?</a:t>
            </a:r>
          </a:p>
        </p:txBody>
      </p:sp>
      <p:sp>
        <p:nvSpPr>
          <p:cNvPr id="13315" name="Rectangle 3"/>
          <p:cNvSpPr>
            <a:spLocks noGrp="1" noChangeArrowheads="1"/>
          </p:cNvSpPr>
          <p:nvPr>
            <p:ph idx="1"/>
          </p:nvPr>
        </p:nvSpPr>
        <p:spPr>
          <a:xfrm>
            <a:off x="611188" y="1384573"/>
            <a:ext cx="8229600" cy="676275"/>
          </a:xfrm>
        </p:spPr>
        <p:txBody>
          <a:bodyPr/>
          <a:lstStyle/>
          <a:p>
            <a:pPr eaLnBrk="1" hangingPunct="1">
              <a:buFontTx/>
              <a:buNone/>
            </a:pPr>
            <a:r>
              <a:rPr lang="nl-NL" sz="2800" dirty="0" smtClean="0"/>
              <a:t>Opdracht: maak een reconstructie van dit fossiel.</a:t>
            </a:r>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14</a:t>
            </a:fld>
            <a:r>
              <a:rPr lang="nl-NL" dirty="0" smtClean="0"/>
              <a:t>/44</a:t>
            </a:r>
            <a:endParaRPr lang="nl-NL" dirty="0"/>
          </a:p>
        </p:txBody>
      </p:sp>
      <p:pic>
        <p:nvPicPr>
          <p:cNvPr id="9" name="Picture 4" descr="ambulocetus onderdelen kl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2" y="1988840"/>
            <a:ext cx="6868325"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nl-NL" smtClean="0"/>
              <a:t>Maak een reconstructie:</a:t>
            </a:r>
          </a:p>
        </p:txBody>
      </p:sp>
      <p:sp>
        <p:nvSpPr>
          <p:cNvPr id="14339" name="Rectangle 3"/>
          <p:cNvSpPr>
            <a:spLocks noGrp="1" noChangeArrowheads="1"/>
          </p:cNvSpPr>
          <p:nvPr>
            <p:ph idx="1"/>
          </p:nvPr>
        </p:nvSpPr>
        <p:spPr>
          <a:xfrm>
            <a:off x="457200" y="1600200"/>
            <a:ext cx="4402138" cy="4525963"/>
          </a:xfrm>
        </p:spPr>
        <p:txBody>
          <a:bodyPr>
            <a:normAutofit/>
          </a:bodyPr>
          <a:lstStyle/>
          <a:p>
            <a:pPr eaLnBrk="1" hangingPunct="1">
              <a:lnSpc>
                <a:spcPct val="80000"/>
              </a:lnSpc>
              <a:buClr>
                <a:srgbClr val="C00000"/>
              </a:buClr>
            </a:pPr>
            <a:r>
              <a:rPr lang="nl-NL" sz="2400" dirty="0" smtClean="0"/>
              <a:t>Hoe zag dit dier eruit?</a:t>
            </a:r>
          </a:p>
          <a:p>
            <a:pPr lvl="1" eaLnBrk="1" hangingPunct="1">
              <a:lnSpc>
                <a:spcPct val="80000"/>
              </a:lnSpc>
              <a:buClr>
                <a:srgbClr val="C00000"/>
              </a:buClr>
            </a:pPr>
            <a:r>
              <a:rPr lang="nl-NL" sz="2000" dirty="0" smtClean="0"/>
              <a:t>Vacht, schubben, veren of iets anders?</a:t>
            </a:r>
          </a:p>
          <a:p>
            <a:pPr lvl="1" eaLnBrk="1" hangingPunct="1">
              <a:lnSpc>
                <a:spcPct val="80000"/>
              </a:lnSpc>
              <a:buClr>
                <a:srgbClr val="C00000"/>
              </a:buClr>
            </a:pPr>
            <a:r>
              <a:rPr lang="nl-NL" sz="2000" dirty="0" smtClean="0"/>
              <a:t>Welke kleur?</a:t>
            </a:r>
          </a:p>
          <a:p>
            <a:pPr lvl="1" eaLnBrk="1" hangingPunct="1">
              <a:lnSpc>
                <a:spcPct val="80000"/>
              </a:lnSpc>
              <a:buClr>
                <a:srgbClr val="C00000"/>
              </a:buClr>
            </a:pPr>
            <a:r>
              <a:rPr lang="nl-NL" sz="2000" dirty="0" smtClean="0"/>
              <a:t>Houding?</a:t>
            </a:r>
          </a:p>
          <a:p>
            <a:pPr eaLnBrk="1" hangingPunct="1">
              <a:lnSpc>
                <a:spcPct val="80000"/>
              </a:lnSpc>
              <a:buClr>
                <a:srgbClr val="C00000"/>
              </a:buClr>
            </a:pPr>
            <a:r>
              <a:rPr lang="nl-NL" sz="2400" dirty="0" smtClean="0"/>
              <a:t>Wat at dit dier?</a:t>
            </a:r>
          </a:p>
          <a:p>
            <a:pPr lvl="1" eaLnBrk="1" hangingPunct="1">
              <a:lnSpc>
                <a:spcPct val="80000"/>
              </a:lnSpc>
              <a:buClr>
                <a:srgbClr val="C00000"/>
              </a:buClr>
            </a:pPr>
            <a:r>
              <a:rPr lang="nl-NL" sz="2000" dirty="0" smtClean="0"/>
              <a:t>Planten, vlees, vis, enz.</a:t>
            </a:r>
          </a:p>
          <a:p>
            <a:pPr eaLnBrk="1" hangingPunct="1">
              <a:lnSpc>
                <a:spcPct val="80000"/>
              </a:lnSpc>
              <a:buClr>
                <a:srgbClr val="C00000"/>
              </a:buClr>
            </a:pPr>
            <a:r>
              <a:rPr lang="nl-NL" sz="2400" dirty="0" smtClean="0"/>
              <a:t>Waar leefde dit dier?</a:t>
            </a:r>
          </a:p>
          <a:p>
            <a:pPr lvl="1" eaLnBrk="1" hangingPunct="1">
              <a:lnSpc>
                <a:spcPct val="80000"/>
              </a:lnSpc>
              <a:buClr>
                <a:srgbClr val="C00000"/>
              </a:buClr>
            </a:pPr>
            <a:r>
              <a:rPr lang="nl-NL" sz="2000" dirty="0" smtClean="0"/>
              <a:t>Bos, woestijn, zee, heide, enz.?</a:t>
            </a:r>
          </a:p>
          <a:p>
            <a:pPr eaLnBrk="1" hangingPunct="1">
              <a:lnSpc>
                <a:spcPct val="80000"/>
              </a:lnSpc>
              <a:buClr>
                <a:srgbClr val="C00000"/>
              </a:buClr>
            </a:pPr>
            <a:r>
              <a:rPr lang="nl-NL" sz="2400" dirty="0" smtClean="0"/>
              <a:t>Hoe gedroeg dit dier zich?</a:t>
            </a:r>
          </a:p>
          <a:p>
            <a:pPr lvl="1" eaLnBrk="1" hangingPunct="1">
              <a:lnSpc>
                <a:spcPct val="80000"/>
              </a:lnSpc>
              <a:buClr>
                <a:srgbClr val="C00000"/>
              </a:buClr>
            </a:pPr>
            <a:r>
              <a:rPr lang="nl-NL" sz="2000" dirty="0" smtClean="0"/>
              <a:t>jagen, grazen, aaseter, schuw, agressief?</a:t>
            </a:r>
          </a:p>
          <a:p>
            <a:pPr eaLnBrk="1" hangingPunct="1">
              <a:lnSpc>
                <a:spcPct val="80000"/>
              </a:lnSpc>
              <a:buClr>
                <a:srgbClr val="C00000"/>
              </a:buClr>
            </a:pPr>
            <a:r>
              <a:rPr lang="nl-NL" sz="2400" dirty="0" smtClean="0"/>
              <a:t>…</a:t>
            </a:r>
          </a:p>
          <a:p>
            <a:pPr lvl="1" eaLnBrk="1" hangingPunct="1">
              <a:lnSpc>
                <a:spcPct val="80000"/>
              </a:lnSpc>
              <a:buClr>
                <a:srgbClr val="C00000"/>
              </a:buClr>
              <a:buFontTx/>
              <a:buNone/>
            </a:pPr>
            <a:endParaRPr lang="nl-NL" sz="2000" dirty="0" smtClean="0"/>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15</a:t>
            </a:fld>
            <a:r>
              <a:rPr lang="nl-NL" dirty="0" smtClean="0"/>
              <a:t>/44</a:t>
            </a:r>
            <a:endParaRPr lang="nl-NL" dirty="0"/>
          </a:p>
        </p:txBody>
      </p:sp>
      <p:pic>
        <p:nvPicPr>
          <p:cNvPr id="14340" name="Picture 4" descr="ambulocetus onderdelen kl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628775"/>
            <a:ext cx="381635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nl-NL" smtClean="0"/>
              <a:t>Aanvullende informatie:</a:t>
            </a:r>
          </a:p>
        </p:txBody>
      </p:sp>
      <p:sp>
        <p:nvSpPr>
          <p:cNvPr id="15363" name="Rectangle 4"/>
          <p:cNvSpPr>
            <a:spLocks noGrp="1" noChangeArrowheads="1"/>
          </p:cNvSpPr>
          <p:nvPr>
            <p:ph idx="1"/>
          </p:nvPr>
        </p:nvSpPr>
        <p:spPr/>
        <p:txBody>
          <a:bodyPr/>
          <a:lstStyle/>
          <a:p>
            <a:pPr marL="609600" indent="-609600" eaLnBrk="1" hangingPunct="1">
              <a:buClr>
                <a:srgbClr val="FFFF00"/>
              </a:buClr>
            </a:pPr>
            <a:r>
              <a:rPr lang="nl-NL" dirty="0" smtClean="0"/>
              <a:t>Hoe oud is een fossiel?</a:t>
            </a:r>
          </a:p>
          <a:p>
            <a:pPr marL="990600" lvl="1" indent="-533400" eaLnBrk="1" hangingPunct="1">
              <a:buClr>
                <a:srgbClr val="FFFF00"/>
              </a:buClr>
              <a:buFontTx/>
              <a:buAutoNum type="alphaLcPeriod"/>
            </a:pPr>
            <a:r>
              <a:rPr lang="nl-NL" dirty="0" smtClean="0"/>
              <a:t>Hoe ontstaan fossielen?</a:t>
            </a:r>
          </a:p>
          <a:p>
            <a:pPr marL="990600" lvl="1" indent="-533400" eaLnBrk="1" hangingPunct="1">
              <a:buClr>
                <a:srgbClr val="FFFF00"/>
              </a:buClr>
              <a:buFontTx/>
              <a:buAutoNum type="alphaLcPeriod"/>
            </a:pPr>
            <a:r>
              <a:rPr lang="nl-NL" dirty="0" smtClean="0"/>
              <a:t>Hoe kunnen we de ouderdom bepalen?</a:t>
            </a:r>
          </a:p>
          <a:p>
            <a:pPr marL="609600" indent="-609600" eaLnBrk="1" hangingPunct="1">
              <a:buClr>
                <a:srgbClr val="FFFF00"/>
              </a:buClr>
            </a:pPr>
            <a:endParaRPr lang="nl-NL" dirty="0" smtClean="0"/>
          </a:p>
          <a:p>
            <a:pPr marL="609600" indent="-609600" eaLnBrk="1" hangingPunct="1">
              <a:buClr>
                <a:srgbClr val="FFFF00"/>
              </a:buClr>
            </a:pPr>
            <a:r>
              <a:rPr lang="nl-NL" dirty="0" smtClean="0"/>
              <a:t>Hoe stel je een verwantschap vast?</a:t>
            </a:r>
          </a:p>
          <a:p>
            <a:pPr marL="609600" indent="-609600" eaLnBrk="1" hangingPunct="1">
              <a:buClr>
                <a:srgbClr val="FFFF00"/>
              </a:buClr>
              <a:buFontTx/>
              <a:buNone/>
            </a:pPr>
            <a:endParaRPr lang="nl-NL" dirty="0" smtClean="0"/>
          </a:p>
          <a:p>
            <a:pPr marL="990600" lvl="1" indent="-533400" eaLnBrk="1" hangingPunct="1">
              <a:buClr>
                <a:srgbClr val="FFFF00"/>
              </a:buClr>
            </a:pPr>
            <a:endParaRPr lang="nl-NL" dirty="0" smtClean="0"/>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16</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nl-NL" smtClean="0"/>
              <a:t>Fossielen</a:t>
            </a:r>
          </a:p>
        </p:txBody>
      </p:sp>
      <p:sp>
        <p:nvSpPr>
          <p:cNvPr id="16387" name="Rectangle 3"/>
          <p:cNvSpPr>
            <a:spLocks noGrp="1" noChangeArrowheads="1"/>
          </p:cNvSpPr>
          <p:nvPr>
            <p:ph idx="1"/>
          </p:nvPr>
        </p:nvSpPr>
        <p:spPr/>
        <p:txBody>
          <a:bodyPr/>
          <a:lstStyle/>
          <a:p>
            <a:pPr eaLnBrk="1" hangingPunct="1">
              <a:buClr>
                <a:srgbClr val="FFFF00"/>
              </a:buClr>
            </a:pPr>
            <a:r>
              <a:rPr lang="nl-NL" dirty="0" smtClean="0"/>
              <a:t>Fossielen zijn versteende overblijfselen of afdrukken van uitgestorven planten en dieren.</a:t>
            </a:r>
          </a:p>
          <a:p>
            <a:pPr eaLnBrk="1" hangingPunct="1">
              <a:buClr>
                <a:srgbClr val="FFFF00"/>
              </a:buClr>
              <a:buFontTx/>
              <a:buNone/>
            </a:pPr>
            <a:endParaRPr lang="nl-NL" dirty="0" smtClean="0"/>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17</a:t>
            </a:fld>
            <a:r>
              <a:rPr lang="nl-NL" dirty="0" smtClean="0"/>
              <a:t>/44</a:t>
            </a:r>
            <a:endParaRPr lang="nl-NL" dirty="0"/>
          </a:p>
        </p:txBody>
      </p:sp>
      <p:pic>
        <p:nvPicPr>
          <p:cNvPr id="16388" name="Picture 4" descr="evi_fossil1_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57563"/>
            <a:ext cx="266541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fossie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3357563"/>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47639df8b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284538"/>
            <a:ext cx="259238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nl-NL" smtClean="0"/>
              <a:t>Het ontstaan van een fossiel</a:t>
            </a:r>
          </a:p>
        </p:txBody>
      </p:sp>
      <p:sp>
        <p:nvSpPr>
          <p:cNvPr id="17411" name="Rectangle 3"/>
          <p:cNvSpPr>
            <a:spLocks noGrp="1" noChangeArrowheads="1"/>
          </p:cNvSpPr>
          <p:nvPr>
            <p:ph idx="1"/>
          </p:nvPr>
        </p:nvSpPr>
        <p:spPr>
          <a:xfrm>
            <a:off x="457200" y="1600200"/>
            <a:ext cx="4691063" cy="4525963"/>
          </a:xfrm>
        </p:spPr>
        <p:txBody>
          <a:bodyPr>
            <a:normAutofit/>
          </a:bodyPr>
          <a:lstStyle/>
          <a:p>
            <a:pPr marL="609600" indent="-609600" eaLnBrk="1" hangingPunct="1">
              <a:lnSpc>
                <a:spcPct val="80000"/>
              </a:lnSpc>
              <a:buClr>
                <a:srgbClr val="FFFF00"/>
              </a:buClr>
              <a:buFontTx/>
              <a:buAutoNum type="arabicPeriod"/>
            </a:pPr>
            <a:r>
              <a:rPr lang="nl-NL" sz="2800" dirty="0" smtClean="0"/>
              <a:t>Het organisme sterft.</a:t>
            </a:r>
          </a:p>
          <a:p>
            <a:pPr marL="609600" indent="-609600" eaLnBrk="1" hangingPunct="1">
              <a:lnSpc>
                <a:spcPct val="80000"/>
              </a:lnSpc>
              <a:buClr>
                <a:srgbClr val="FFFF00"/>
              </a:buClr>
              <a:buFontTx/>
              <a:buAutoNum type="arabicPeriod"/>
            </a:pPr>
            <a:r>
              <a:rPr lang="nl-NL" sz="2800" dirty="0" smtClean="0"/>
              <a:t>De resten worden bedekt door sediment. </a:t>
            </a:r>
          </a:p>
          <a:p>
            <a:pPr marL="609600" indent="-609600" eaLnBrk="1" hangingPunct="1">
              <a:lnSpc>
                <a:spcPct val="80000"/>
              </a:lnSpc>
              <a:buClr>
                <a:srgbClr val="FFFF00"/>
              </a:buClr>
              <a:buFontTx/>
              <a:buAutoNum type="arabicPeriod"/>
            </a:pPr>
            <a:r>
              <a:rPr lang="nl-NL" sz="2800" dirty="0" smtClean="0"/>
              <a:t>Er treedt geen rotting op voor een lange tijd.</a:t>
            </a:r>
          </a:p>
          <a:p>
            <a:pPr marL="609600" indent="-609600" eaLnBrk="1" hangingPunct="1">
              <a:lnSpc>
                <a:spcPct val="80000"/>
              </a:lnSpc>
              <a:buClr>
                <a:srgbClr val="FFFF00"/>
              </a:buClr>
              <a:buFontTx/>
              <a:buAutoNum type="arabicPeriod"/>
            </a:pPr>
            <a:r>
              <a:rPr lang="nl-NL" sz="2800" dirty="0" smtClean="0"/>
              <a:t>Meer en meer sediment wordt afgezet.</a:t>
            </a:r>
          </a:p>
          <a:p>
            <a:pPr marL="609600" indent="-609600" eaLnBrk="1" hangingPunct="1">
              <a:lnSpc>
                <a:spcPct val="80000"/>
              </a:lnSpc>
              <a:buClr>
                <a:srgbClr val="FFFF00"/>
              </a:buClr>
              <a:buFontTx/>
              <a:buAutoNum type="arabicPeriod"/>
            </a:pPr>
            <a:r>
              <a:rPr lang="nl-NL" sz="2800" dirty="0" smtClean="0"/>
              <a:t>Door breuken in het aardoppervlak en erosie komen fossielen weer aan de oppervlakte.</a:t>
            </a:r>
          </a:p>
          <a:p>
            <a:pPr marL="609600" indent="-609600" eaLnBrk="1" hangingPunct="1">
              <a:lnSpc>
                <a:spcPct val="80000"/>
              </a:lnSpc>
              <a:buClr>
                <a:srgbClr val="FFFF00"/>
              </a:buClr>
            </a:pPr>
            <a:endParaRPr lang="nl-NL" sz="2800" dirty="0" smtClean="0"/>
          </a:p>
        </p:txBody>
      </p:sp>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18</a:t>
            </a:fld>
            <a:r>
              <a:rPr lang="nl-NL" dirty="0" smtClean="0"/>
              <a:t>/44</a:t>
            </a:r>
            <a:endParaRPr lang="nl-NL" dirty="0"/>
          </a:p>
        </p:txBody>
      </p:sp>
      <p:pic>
        <p:nvPicPr>
          <p:cNvPr id="17412" name="Picture 6" descr="fossielvorm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91611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7"/>
          <p:cNvSpPr txBox="1">
            <a:spLocks noChangeArrowheads="1"/>
          </p:cNvSpPr>
          <p:nvPr/>
        </p:nvSpPr>
        <p:spPr bwMode="auto">
          <a:xfrm>
            <a:off x="5508625" y="5084763"/>
            <a:ext cx="2808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(geduld: trage animatie)</a:t>
            </a:r>
          </a:p>
        </p:txBody>
      </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nl-NL" smtClean="0"/>
              <a:t>Fossielen</a:t>
            </a:r>
          </a:p>
        </p:txBody>
      </p:sp>
      <p:sp>
        <p:nvSpPr>
          <p:cNvPr id="18435" name="Rectangle 3"/>
          <p:cNvSpPr>
            <a:spLocks noGrp="1" noChangeArrowheads="1"/>
          </p:cNvSpPr>
          <p:nvPr>
            <p:ph idx="1"/>
          </p:nvPr>
        </p:nvSpPr>
        <p:spPr>
          <a:xfrm>
            <a:off x="457200" y="1600200"/>
            <a:ext cx="3970338" cy="4525963"/>
          </a:xfrm>
        </p:spPr>
        <p:txBody>
          <a:bodyPr>
            <a:normAutofit/>
          </a:bodyPr>
          <a:lstStyle/>
          <a:p>
            <a:pPr eaLnBrk="1" hangingPunct="1">
              <a:lnSpc>
                <a:spcPct val="80000"/>
              </a:lnSpc>
              <a:buClr>
                <a:srgbClr val="FFFF00"/>
              </a:buClr>
            </a:pPr>
            <a:r>
              <a:rPr lang="nl-NL" sz="2400" dirty="0" smtClean="0"/>
              <a:t>Vooral harde gedeelten van organismen fossiliseren: skelet, schelpen, tanden.</a:t>
            </a:r>
          </a:p>
          <a:p>
            <a:pPr eaLnBrk="1" hangingPunct="1">
              <a:lnSpc>
                <a:spcPct val="80000"/>
              </a:lnSpc>
              <a:buClr>
                <a:srgbClr val="FFFF00"/>
              </a:buClr>
            </a:pPr>
            <a:r>
              <a:rPr lang="nl-NL" sz="2400" dirty="0" smtClean="0"/>
              <a:t>Weke gedeelten, zoals organen, vergaan snel: opgegeten door roofdieren of micro-organismen, rotting…</a:t>
            </a:r>
          </a:p>
          <a:p>
            <a:pPr eaLnBrk="1" hangingPunct="1">
              <a:lnSpc>
                <a:spcPct val="80000"/>
              </a:lnSpc>
              <a:buClr>
                <a:srgbClr val="FFFF00"/>
              </a:buClr>
            </a:pPr>
            <a:r>
              <a:rPr lang="nl-NL" sz="2400" dirty="0" smtClean="0"/>
              <a:t>Daarom: wel fossielen van schelpdieren, maar niet van kwallen; wel van dinosaurusbotten, niet van dinosaurusmagen.</a:t>
            </a:r>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19</a:t>
            </a:fld>
            <a:r>
              <a:rPr lang="nl-NL" dirty="0" smtClean="0"/>
              <a:t>/44</a:t>
            </a:r>
            <a:endParaRPr lang="nl-NL" dirty="0"/>
          </a:p>
        </p:txBody>
      </p:sp>
      <p:pic>
        <p:nvPicPr>
          <p:cNvPr id="18436" name="Picture 4" descr="opgraving fossi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700213"/>
            <a:ext cx="40322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pic>
        <p:nvPicPr>
          <p:cNvPr id="3074" name="Picture 5" descr="JurassicParkTR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86" y="1556791"/>
            <a:ext cx="6826774" cy="384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6"/>
          <p:cNvSpPr txBox="1">
            <a:spLocks noChangeArrowheads="1"/>
          </p:cNvSpPr>
          <p:nvPr/>
        </p:nvSpPr>
        <p:spPr bwMode="auto">
          <a:xfrm>
            <a:off x="971600" y="5415607"/>
            <a:ext cx="68407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2400" dirty="0"/>
              <a:t>Grommende, brullende en rennende tientonners!</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nl-NL" smtClean="0"/>
              <a:t>Ook nog fossielen:</a:t>
            </a:r>
          </a:p>
        </p:txBody>
      </p:sp>
      <p:sp>
        <p:nvSpPr>
          <p:cNvPr id="19459" name="Rectangle 3"/>
          <p:cNvSpPr>
            <a:spLocks noGrp="1" noChangeArrowheads="1"/>
          </p:cNvSpPr>
          <p:nvPr>
            <p:ph idx="1"/>
          </p:nvPr>
        </p:nvSpPr>
        <p:spPr/>
        <p:txBody>
          <a:bodyPr/>
          <a:lstStyle/>
          <a:p>
            <a:pPr eaLnBrk="1" hangingPunct="1">
              <a:buClr>
                <a:srgbClr val="FFFF00"/>
              </a:buClr>
            </a:pPr>
            <a:r>
              <a:rPr lang="nl-NL" smtClean="0"/>
              <a:t>Voetafdrukken</a:t>
            </a:r>
          </a:p>
          <a:p>
            <a:pPr eaLnBrk="1" hangingPunct="1">
              <a:buClr>
                <a:srgbClr val="FFFF00"/>
              </a:buClr>
            </a:pPr>
            <a:r>
              <a:rPr lang="nl-NL" smtClean="0"/>
              <a:t>Afdrukken van huid</a:t>
            </a:r>
          </a:p>
          <a:p>
            <a:pPr eaLnBrk="1" hangingPunct="1">
              <a:buClr>
                <a:srgbClr val="FFFF00"/>
              </a:buClr>
            </a:pPr>
            <a:r>
              <a:rPr lang="nl-NL" smtClean="0"/>
              <a:t>Uitwerpselen</a:t>
            </a:r>
          </a:p>
          <a:p>
            <a:pPr eaLnBrk="1" hangingPunct="1">
              <a:buClr>
                <a:srgbClr val="FFFF00"/>
              </a:buClr>
            </a:pPr>
            <a:r>
              <a:rPr lang="nl-NL" smtClean="0"/>
              <a:t>Afdrukken van planten</a:t>
            </a:r>
          </a:p>
          <a:p>
            <a:pPr eaLnBrk="1" hangingPunct="1">
              <a:buClr>
                <a:srgbClr val="FFFF00"/>
              </a:buClr>
            </a:pPr>
            <a:endParaRPr lang="nl-NL" smtClean="0"/>
          </a:p>
          <a:p>
            <a:pPr eaLnBrk="1" hangingPunct="1">
              <a:buClr>
                <a:srgbClr val="FFFF00"/>
              </a:buClr>
            </a:pPr>
            <a:endParaRPr lang="nl-NL" smtClean="0"/>
          </a:p>
        </p:txBody>
      </p:sp>
      <p:sp>
        <p:nvSpPr>
          <p:cNvPr id="11"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20</a:t>
            </a:fld>
            <a:r>
              <a:rPr lang="nl-NL" dirty="0" smtClean="0"/>
              <a:t>/44</a:t>
            </a:r>
            <a:endParaRPr lang="nl-NL" dirty="0"/>
          </a:p>
        </p:txBody>
      </p:sp>
      <p:pic>
        <p:nvPicPr>
          <p:cNvPr id="19460" name="Picture 7" descr="Ginkgo adiantoides Eocene fossil leaf from the Tranquille Shale of British Columbia, Canada.">
            <a:hlinkClick r:id="rId2" tooltip="Ginkgo adiantoides Eocene fossil leaf from the Tranquille Shale of British Columbia, Canada."/>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292600"/>
            <a:ext cx="3167062"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9" descr="Image:Cheirotherium single print lg.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0388" y="1196975"/>
            <a:ext cx="19446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1" descr="Afgietsel van de &quot;Londen&quot;">
            <a:hlinkClick r:id="rId6" tooltip="Afgietsel van de &quot;Londen&quo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1052513"/>
            <a:ext cx="269716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3" descr="The largest coprolite ever discovered. It measures 50 cm across and weighs 7 kg. Eastend Fossil Research Station Collections. (Photo by Karen Chin, USGS (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4797425"/>
            <a:ext cx="309721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ep 11"/>
          <p:cNvGrpSpPr/>
          <p:nvPr/>
        </p:nvGrpSpPr>
        <p:grpSpPr>
          <a:xfrm>
            <a:off x="0" y="-27384"/>
            <a:ext cx="6732240" cy="477739"/>
            <a:chOff x="0" y="-27384"/>
            <a:chExt cx="6732240" cy="477739"/>
          </a:xfrm>
        </p:grpSpPr>
        <p:sp>
          <p:nvSpPr>
            <p:cNvPr id="13"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4" name="Picture 6" descr="http://t1.gstatic.com/images?q=tbn:ANd9GcTfpPGS7FfZ_F8sXzy409NjUmJubSPo4r8EySbzvaPtfF8EP2T0w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nl-NL" smtClean="0"/>
              <a:t>Hoe oud is een fossiel?</a:t>
            </a:r>
          </a:p>
        </p:txBody>
      </p:sp>
      <p:sp>
        <p:nvSpPr>
          <p:cNvPr id="20483" name="Rectangle 3"/>
          <p:cNvSpPr>
            <a:spLocks noGrp="1" noChangeArrowheads="1"/>
          </p:cNvSpPr>
          <p:nvPr>
            <p:ph idx="1"/>
          </p:nvPr>
        </p:nvSpPr>
        <p:spPr>
          <a:xfrm>
            <a:off x="468313" y="5157788"/>
            <a:ext cx="8229600" cy="2336800"/>
          </a:xfrm>
        </p:spPr>
        <p:txBody>
          <a:bodyPr/>
          <a:lstStyle/>
          <a:p>
            <a:pPr eaLnBrk="1" hangingPunct="1">
              <a:buClr>
                <a:srgbClr val="FFFF00"/>
              </a:buClr>
            </a:pPr>
            <a:r>
              <a:rPr lang="nl-NL" dirty="0" smtClean="0"/>
              <a:t>Aardlagen en gidsfossielen</a:t>
            </a:r>
          </a:p>
          <a:p>
            <a:pPr eaLnBrk="1" hangingPunct="1">
              <a:buClr>
                <a:srgbClr val="FFFF00"/>
              </a:buClr>
            </a:pPr>
            <a:r>
              <a:rPr lang="nl-NL" dirty="0" smtClean="0"/>
              <a:t>Absolute datering</a:t>
            </a:r>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21</a:t>
            </a:fld>
            <a:r>
              <a:rPr lang="nl-NL" dirty="0" smtClean="0"/>
              <a:t>/44</a:t>
            </a:r>
            <a:endParaRPr lang="nl-NL" dirty="0"/>
          </a:p>
        </p:txBody>
      </p:sp>
      <p:pic>
        <p:nvPicPr>
          <p:cNvPr id="20484" name="Picture 4" descr="fossie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628775"/>
            <a:ext cx="3240087"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descr="47639df8b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628775"/>
            <a:ext cx="323691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6"/>
          <p:cNvSpPr txBox="1">
            <a:spLocks noChangeArrowheads="1"/>
          </p:cNvSpPr>
          <p:nvPr/>
        </p:nvSpPr>
        <p:spPr bwMode="auto">
          <a:xfrm>
            <a:off x="2916238" y="4292600"/>
            <a:ext cx="3024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b="1" dirty="0"/>
              <a:t>Welk fossiel is het oudst?</a:t>
            </a:r>
          </a:p>
        </p:txBody>
      </p:sp>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74638"/>
            <a:ext cx="4402138" cy="1143000"/>
          </a:xfrm>
        </p:spPr>
        <p:txBody>
          <a:bodyPr/>
          <a:lstStyle/>
          <a:p>
            <a:pPr eaLnBrk="1" hangingPunct="1"/>
            <a:r>
              <a:rPr lang="nl-NL" smtClean="0"/>
              <a:t>Aardlagen</a:t>
            </a:r>
          </a:p>
        </p:txBody>
      </p:sp>
      <p:sp>
        <p:nvSpPr>
          <p:cNvPr id="21507" name="Rectangle 3"/>
          <p:cNvSpPr>
            <a:spLocks noGrp="1" noChangeArrowheads="1"/>
          </p:cNvSpPr>
          <p:nvPr>
            <p:ph idx="1"/>
          </p:nvPr>
        </p:nvSpPr>
        <p:spPr>
          <a:xfrm>
            <a:off x="457200" y="1600200"/>
            <a:ext cx="4330700" cy="4525963"/>
          </a:xfrm>
        </p:spPr>
        <p:txBody>
          <a:bodyPr>
            <a:normAutofit/>
          </a:bodyPr>
          <a:lstStyle/>
          <a:p>
            <a:pPr eaLnBrk="1" hangingPunct="1">
              <a:lnSpc>
                <a:spcPct val="90000"/>
              </a:lnSpc>
              <a:buClr>
                <a:srgbClr val="FFFF00"/>
              </a:buClr>
            </a:pPr>
            <a:r>
              <a:rPr lang="nl-NL" sz="2800" dirty="0" smtClean="0"/>
              <a:t>Het aardoppervlakte is opgebouwd uit opeenvolgende lagen van verschillende typen gesteenten.</a:t>
            </a:r>
          </a:p>
          <a:p>
            <a:pPr eaLnBrk="1" hangingPunct="1">
              <a:lnSpc>
                <a:spcPct val="90000"/>
              </a:lnSpc>
              <a:buClr>
                <a:srgbClr val="FFFF00"/>
              </a:buClr>
            </a:pPr>
            <a:r>
              <a:rPr lang="nl-NL" sz="2800" dirty="0" smtClean="0"/>
              <a:t>De oudste lagen liggen onder nieuwere lagen. (tenzij verstoringen zoals aardbevingen en vulkaanuitbarstingen zijn opgetreden).</a:t>
            </a:r>
          </a:p>
          <a:p>
            <a:pPr eaLnBrk="1" hangingPunct="1">
              <a:lnSpc>
                <a:spcPct val="90000"/>
              </a:lnSpc>
              <a:buClr>
                <a:srgbClr val="FFFF00"/>
              </a:buClr>
            </a:pPr>
            <a:endParaRPr lang="nl-NL" sz="2800" dirty="0" smtClean="0"/>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22</a:t>
            </a:fld>
            <a:r>
              <a:rPr lang="nl-NL" dirty="0" smtClean="0"/>
              <a:t>/44</a:t>
            </a:r>
            <a:endParaRPr lang="nl-NL" dirty="0"/>
          </a:p>
        </p:txBody>
      </p:sp>
      <p:grpSp>
        <p:nvGrpSpPr>
          <p:cNvPr id="21508" name="Group 7"/>
          <p:cNvGrpSpPr>
            <a:grpSpLocks/>
          </p:cNvGrpSpPr>
          <p:nvPr/>
        </p:nvGrpSpPr>
        <p:grpSpPr bwMode="auto">
          <a:xfrm>
            <a:off x="5003800" y="549275"/>
            <a:ext cx="3694113" cy="5608638"/>
            <a:chOff x="3152" y="346"/>
            <a:chExt cx="2327" cy="3533"/>
          </a:xfrm>
        </p:grpSpPr>
        <p:pic>
          <p:nvPicPr>
            <p:cNvPr id="21509" name="Picture 5" descr="Sedimentaire lagen in Zuid-Turkije.">
              <a:hlinkClick r:id="rId2" tooltip="Sedimentaire lagen in Zuid-Turkij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 y="346"/>
              <a:ext cx="2327" cy="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p:cNvSpPr txBox="1">
              <a:spLocks noChangeArrowheads="1"/>
            </p:cNvSpPr>
            <p:nvPr/>
          </p:nvSpPr>
          <p:spPr bwMode="auto">
            <a:xfrm>
              <a:off x="3152" y="3475"/>
              <a:ext cx="19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Lagen van sedimentatie in het zuiden van Turkije</a:t>
              </a:r>
            </a:p>
          </p:txBody>
        </p:sp>
      </p:grpSp>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nl-NL" smtClean="0"/>
              <a:t>Bepaling leeftijd</a:t>
            </a:r>
          </a:p>
        </p:txBody>
      </p:sp>
      <p:sp>
        <p:nvSpPr>
          <p:cNvPr id="22531" name="Rectangle 3"/>
          <p:cNvSpPr>
            <a:spLocks noGrp="1" noChangeArrowheads="1"/>
          </p:cNvSpPr>
          <p:nvPr>
            <p:ph idx="1"/>
          </p:nvPr>
        </p:nvSpPr>
        <p:spPr>
          <a:xfrm>
            <a:off x="457200" y="1600200"/>
            <a:ext cx="5627688" cy="4525963"/>
          </a:xfrm>
        </p:spPr>
        <p:txBody>
          <a:bodyPr>
            <a:normAutofit/>
          </a:bodyPr>
          <a:lstStyle/>
          <a:p>
            <a:pPr eaLnBrk="1" hangingPunct="1">
              <a:lnSpc>
                <a:spcPct val="90000"/>
              </a:lnSpc>
              <a:buClr>
                <a:srgbClr val="FFFF00"/>
              </a:buClr>
            </a:pPr>
            <a:r>
              <a:rPr lang="nl-NL" sz="2800" dirty="0" smtClean="0"/>
              <a:t>Bepaalde fossielen komen alleen voor in één laag en kunnen gebruikt worden om de leeftijd te bepalen van andere fossielen bv:</a:t>
            </a:r>
          </a:p>
          <a:p>
            <a:pPr lvl="1" eaLnBrk="1" hangingPunct="1">
              <a:lnSpc>
                <a:spcPct val="90000"/>
              </a:lnSpc>
              <a:buClr>
                <a:srgbClr val="FFFF00"/>
              </a:buClr>
            </a:pPr>
            <a:r>
              <a:rPr lang="nl-NL" sz="2400" dirty="0" err="1" smtClean="0"/>
              <a:t>Trilobieten</a:t>
            </a:r>
            <a:r>
              <a:rPr lang="nl-NL" sz="2400" dirty="0" smtClean="0"/>
              <a:t> hebben zich in zeer specifieke vormen ontwikkeld in het Cambrium (540 – 485 miljoen jaar geleden)</a:t>
            </a:r>
          </a:p>
          <a:p>
            <a:pPr lvl="1" eaLnBrk="1" hangingPunct="1">
              <a:lnSpc>
                <a:spcPct val="90000"/>
              </a:lnSpc>
              <a:buClr>
                <a:srgbClr val="FFFF00"/>
              </a:buClr>
            </a:pPr>
            <a:r>
              <a:rPr lang="nl-NL" sz="2400" dirty="0" smtClean="0"/>
              <a:t>Dus: fossielen die in de zelfde laag als bepaalde </a:t>
            </a:r>
            <a:r>
              <a:rPr lang="nl-NL" sz="2400" dirty="0" err="1" smtClean="0"/>
              <a:t>trilobieten</a:t>
            </a:r>
            <a:r>
              <a:rPr lang="nl-NL" sz="2400" dirty="0" smtClean="0"/>
              <a:t> worden gevonden zijn ook ergens tussen de 540 en 485 miljoen jaar oud.</a:t>
            </a:r>
          </a:p>
          <a:p>
            <a:pPr lvl="1" eaLnBrk="1" hangingPunct="1">
              <a:lnSpc>
                <a:spcPct val="90000"/>
              </a:lnSpc>
              <a:buClr>
                <a:srgbClr val="FFFF00"/>
              </a:buClr>
              <a:buFontTx/>
              <a:buNone/>
            </a:pPr>
            <a:endParaRPr lang="nl-NL" sz="2400" dirty="0" smtClean="0"/>
          </a:p>
          <a:p>
            <a:pPr lvl="1" eaLnBrk="1" hangingPunct="1">
              <a:lnSpc>
                <a:spcPct val="90000"/>
              </a:lnSpc>
              <a:buClr>
                <a:srgbClr val="FFFF00"/>
              </a:buClr>
            </a:pPr>
            <a:endParaRPr lang="nl-NL" sz="2400" dirty="0" smtClean="0"/>
          </a:p>
          <a:p>
            <a:pPr eaLnBrk="1" hangingPunct="1">
              <a:lnSpc>
                <a:spcPct val="90000"/>
              </a:lnSpc>
              <a:buClr>
                <a:srgbClr val="FFFF00"/>
              </a:buClr>
            </a:pPr>
            <a:endParaRPr lang="nl-NL" sz="2800" dirty="0" smtClean="0"/>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23</a:t>
            </a:fld>
            <a:r>
              <a:rPr lang="nl-NL" dirty="0" smtClean="0"/>
              <a:t>/44</a:t>
            </a:r>
            <a:endParaRPr lang="nl-NL" dirty="0"/>
          </a:p>
        </p:txBody>
      </p:sp>
      <p:pic>
        <p:nvPicPr>
          <p:cNvPr id="22532" name="Picture 4" descr="fossie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2708275"/>
            <a:ext cx="2519362"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nl-NL" smtClean="0"/>
              <a:t>Absolute datering</a:t>
            </a:r>
          </a:p>
        </p:txBody>
      </p:sp>
      <p:sp>
        <p:nvSpPr>
          <p:cNvPr id="23555" name="Rectangle 3"/>
          <p:cNvSpPr>
            <a:spLocks noGrp="1" noChangeArrowheads="1"/>
          </p:cNvSpPr>
          <p:nvPr>
            <p:ph type="body" sz="half" idx="1"/>
          </p:nvPr>
        </p:nvSpPr>
        <p:spPr>
          <a:xfrm>
            <a:off x="457200" y="1600200"/>
            <a:ext cx="7931150" cy="4853136"/>
          </a:xfrm>
        </p:spPr>
        <p:txBody>
          <a:bodyPr>
            <a:normAutofit lnSpcReduction="10000"/>
          </a:bodyPr>
          <a:lstStyle/>
          <a:p>
            <a:pPr eaLnBrk="1" hangingPunct="1">
              <a:buClr>
                <a:srgbClr val="FFFF00"/>
              </a:buClr>
            </a:pPr>
            <a:r>
              <a:rPr lang="nl-NL" sz="2800" dirty="0" smtClean="0"/>
              <a:t>Ouderdomsbepaling door te kijken naar isotopen van stoffen, bijvoorbeeld koolstof.</a:t>
            </a:r>
          </a:p>
          <a:p>
            <a:pPr eaLnBrk="1" hangingPunct="1">
              <a:buClr>
                <a:srgbClr val="FFFF00"/>
              </a:buClr>
            </a:pPr>
            <a:r>
              <a:rPr lang="nl-NL" sz="2800" dirty="0" smtClean="0">
                <a:hlinkClick r:id="rId2"/>
              </a:rPr>
              <a:t>Uitleg koolstofdatering via deze link</a:t>
            </a:r>
            <a:endParaRPr lang="nl-NL" sz="2800" dirty="0" smtClean="0"/>
          </a:p>
          <a:p>
            <a:pPr lvl="1">
              <a:buClr>
                <a:srgbClr val="FFFF00"/>
              </a:buClr>
            </a:pPr>
            <a:r>
              <a:rPr lang="nl-NL" sz="2400" dirty="0" smtClean="0"/>
              <a:t>Het atoom koolstof heeft normaal 6 neutronen. </a:t>
            </a:r>
            <a:br>
              <a:rPr lang="nl-NL" sz="2400" dirty="0" smtClean="0"/>
            </a:br>
            <a:r>
              <a:rPr lang="nl-NL" sz="2400" dirty="0" smtClean="0"/>
              <a:t>Soms komen er echter ook koolstofatomen voor met 8 neutronen. De verhouding tussen koolstof met 6, respectievelijk 8 neutronen zegt iets over de ouderdom van een bepaalde laag. Met behulp van zulke technieken kan men vrij nauwkeurig de ouderdom van aardlagen bepalen.   </a:t>
            </a:r>
          </a:p>
          <a:p>
            <a:pPr lvl="1">
              <a:buClr>
                <a:srgbClr val="FFFF00"/>
              </a:buClr>
            </a:pPr>
            <a:r>
              <a:rPr lang="nl-NL" sz="2400" dirty="0" smtClean="0"/>
              <a:t>Ook andere atoomsoorten komen voor deze techniek in aanmerking</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24</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nl-NL" smtClean="0"/>
              <a:t>Verwantschappen</a:t>
            </a:r>
          </a:p>
        </p:txBody>
      </p:sp>
      <p:sp>
        <p:nvSpPr>
          <p:cNvPr id="24579" name="Rectangle 3"/>
          <p:cNvSpPr>
            <a:spLocks noGrp="1" noChangeArrowheads="1"/>
          </p:cNvSpPr>
          <p:nvPr>
            <p:ph idx="1"/>
          </p:nvPr>
        </p:nvSpPr>
        <p:spPr/>
        <p:txBody>
          <a:bodyPr>
            <a:normAutofit/>
          </a:bodyPr>
          <a:lstStyle/>
          <a:p>
            <a:pPr eaLnBrk="1" hangingPunct="1">
              <a:buClr>
                <a:srgbClr val="FFFF00"/>
              </a:buClr>
              <a:buFont typeface="Wingdings" panose="05000000000000000000" pitchFamily="2" charset="2"/>
              <a:buChar char="§"/>
            </a:pPr>
            <a:r>
              <a:rPr lang="nl-NL" dirty="0" smtClean="0"/>
              <a:t>Het bestuderen van fossiele skeletten met elkaar en met moderne dieren geeft veel informatie.</a:t>
            </a:r>
          </a:p>
          <a:p>
            <a:pPr eaLnBrk="1" hangingPunct="1">
              <a:buClr>
                <a:srgbClr val="FFFF00"/>
              </a:buClr>
              <a:buFont typeface="Wingdings" panose="05000000000000000000" pitchFamily="2" charset="2"/>
              <a:buChar char="§"/>
            </a:pPr>
            <a:r>
              <a:rPr lang="nl-NL" dirty="0" smtClean="0"/>
              <a:t>In het algemeen: des te meer skeletten op elkaar lijken, des te meer verwantschap.</a:t>
            </a:r>
          </a:p>
          <a:p>
            <a:pPr eaLnBrk="1" hangingPunct="1">
              <a:buClr>
                <a:srgbClr val="FFFF00"/>
              </a:buClr>
              <a:buFont typeface="Wingdings" panose="05000000000000000000" pitchFamily="2" charset="2"/>
              <a:buChar char="§"/>
            </a:pPr>
            <a:r>
              <a:rPr lang="nl-NL" dirty="0" smtClean="0"/>
              <a:t>Maar: soms is dit zeer moeilijk te zien, omdat niet elk onderdeel van een fossiel wordt gevonden.</a:t>
            </a:r>
          </a:p>
          <a:p>
            <a:pPr eaLnBrk="1" hangingPunct="1">
              <a:buClr>
                <a:srgbClr val="FFFF00"/>
              </a:buClr>
              <a:buFont typeface="Wingdings" panose="05000000000000000000" pitchFamily="2" charset="2"/>
              <a:buChar char="§"/>
            </a:pPr>
            <a:endParaRPr lang="nl-NL" dirty="0" smtClean="0"/>
          </a:p>
          <a:p>
            <a:pPr eaLnBrk="1" hangingPunct="1">
              <a:buClr>
                <a:srgbClr val="FFFF00"/>
              </a:buClr>
              <a:buFont typeface="Wingdings" panose="05000000000000000000" pitchFamily="2" charset="2"/>
              <a:buChar char="§"/>
            </a:pPr>
            <a:endParaRPr lang="nl-NL" dirty="0" smtClean="0"/>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25</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nl-NL" sz="4000" smtClean="0"/>
              <a:t>Opdracht: Maak een reconstructie:</a:t>
            </a:r>
          </a:p>
        </p:txBody>
      </p:sp>
      <p:sp>
        <p:nvSpPr>
          <p:cNvPr id="25603" name="Rectangle 3"/>
          <p:cNvSpPr>
            <a:spLocks noGrp="1" noChangeArrowheads="1"/>
          </p:cNvSpPr>
          <p:nvPr>
            <p:ph idx="1"/>
          </p:nvPr>
        </p:nvSpPr>
        <p:spPr>
          <a:xfrm>
            <a:off x="457200" y="1600200"/>
            <a:ext cx="4402138" cy="4525963"/>
          </a:xfrm>
        </p:spPr>
        <p:txBody>
          <a:bodyPr>
            <a:normAutofit/>
          </a:bodyPr>
          <a:lstStyle/>
          <a:p>
            <a:pPr eaLnBrk="1" hangingPunct="1">
              <a:lnSpc>
                <a:spcPct val="80000"/>
              </a:lnSpc>
              <a:buClr>
                <a:srgbClr val="C00000"/>
              </a:buClr>
            </a:pPr>
            <a:r>
              <a:rPr lang="nl-NL" sz="2400" dirty="0" smtClean="0"/>
              <a:t>Hoe zag dit dier eruit?</a:t>
            </a:r>
          </a:p>
          <a:p>
            <a:pPr lvl="1" eaLnBrk="1" hangingPunct="1">
              <a:lnSpc>
                <a:spcPct val="80000"/>
              </a:lnSpc>
              <a:buClr>
                <a:srgbClr val="C00000"/>
              </a:buClr>
            </a:pPr>
            <a:r>
              <a:rPr lang="nl-NL" sz="2000" dirty="0" smtClean="0"/>
              <a:t>Vacht, schubben, veren of iets anders?</a:t>
            </a:r>
          </a:p>
          <a:p>
            <a:pPr lvl="1" eaLnBrk="1" hangingPunct="1">
              <a:lnSpc>
                <a:spcPct val="80000"/>
              </a:lnSpc>
              <a:buClr>
                <a:srgbClr val="C00000"/>
              </a:buClr>
            </a:pPr>
            <a:r>
              <a:rPr lang="nl-NL" sz="2000" dirty="0" smtClean="0"/>
              <a:t>Welke kleur?</a:t>
            </a:r>
          </a:p>
          <a:p>
            <a:pPr lvl="1" eaLnBrk="1" hangingPunct="1">
              <a:lnSpc>
                <a:spcPct val="80000"/>
              </a:lnSpc>
              <a:buClr>
                <a:srgbClr val="C00000"/>
              </a:buClr>
            </a:pPr>
            <a:r>
              <a:rPr lang="nl-NL" sz="2000" dirty="0" smtClean="0"/>
              <a:t>Houding?</a:t>
            </a:r>
          </a:p>
          <a:p>
            <a:pPr eaLnBrk="1" hangingPunct="1">
              <a:lnSpc>
                <a:spcPct val="80000"/>
              </a:lnSpc>
              <a:buClr>
                <a:srgbClr val="C00000"/>
              </a:buClr>
            </a:pPr>
            <a:r>
              <a:rPr lang="nl-NL" sz="2400" dirty="0" smtClean="0"/>
              <a:t>Wat at dit dier?</a:t>
            </a:r>
          </a:p>
          <a:p>
            <a:pPr lvl="1" eaLnBrk="1" hangingPunct="1">
              <a:lnSpc>
                <a:spcPct val="80000"/>
              </a:lnSpc>
              <a:buClr>
                <a:srgbClr val="C00000"/>
              </a:buClr>
            </a:pPr>
            <a:r>
              <a:rPr lang="nl-NL" sz="2000" dirty="0" smtClean="0"/>
              <a:t>Planten, vlees, vis, enz.</a:t>
            </a:r>
          </a:p>
          <a:p>
            <a:pPr eaLnBrk="1" hangingPunct="1">
              <a:lnSpc>
                <a:spcPct val="80000"/>
              </a:lnSpc>
              <a:buClr>
                <a:srgbClr val="C00000"/>
              </a:buClr>
            </a:pPr>
            <a:r>
              <a:rPr lang="nl-NL" sz="2400" dirty="0" smtClean="0"/>
              <a:t>Waar leefde dit dier?</a:t>
            </a:r>
          </a:p>
          <a:p>
            <a:pPr lvl="1" eaLnBrk="1" hangingPunct="1">
              <a:lnSpc>
                <a:spcPct val="80000"/>
              </a:lnSpc>
              <a:buClr>
                <a:srgbClr val="C00000"/>
              </a:buClr>
            </a:pPr>
            <a:r>
              <a:rPr lang="nl-NL" sz="2000" dirty="0" smtClean="0"/>
              <a:t>Bos, woestijn, zee, heide, enz.?</a:t>
            </a:r>
          </a:p>
          <a:p>
            <a:pPr eaLnBrk="1" hangingPunct="1">
              <a:lnSpc>
                <a:spcPct val="80000"/>
              </a:lnSpc>
              <a:buClr>
                <a:srgbClr val="C00000"/>
              </a:buClr>
            </a:pPr>
            <a:r>
              <a:rPr lang="nl-NL" sz="2400" dirty="0" smtClean="0"/>
              <a:t>Hoe gedroeg dit dier zich?</a:t>
            </a:r>
          </a:p>
          <a:p>
            <a:pPr lvl="1" eaLnBrk="1" hangingPunct="1">
              <a:lnSpc>
                <a:spcPct val="80000"/>
              </a:lnSpc>
              <a:buClr>
                <a:srgbClr val="C00000"/>
              </a:buClr>
            </a:pPr>
            <a:r>
              <a:rPr lang="nl-NL" sz="2000" dirty="0" smtClean="0"/>
              <a:t>jagen, grazen, aaseter, schuw, agressief?</a:t>
            </a:r>
          </a:p>
          <a:p>
            <a:pPr eaLnBrk="1" hangingPunct="1">
              <a:lnSpc>
                <a:spcPct val="80000"/>
              </a:lnSpc>
              <a:buClr>
                <a:srgbClr val="C00000"/>
              </a:buClr>
            </a:pPr>
            <a:r>
              <a:rPr lang="nl-NL" sz="2400" dirty="0" smtClean="0"/>
              <a:t>…</a:t>
            </a:r>
          </a:p>
          <a:p>
            <a:pPr lvl="1" eaLnBrk="1" hangingPunct="1">
              <a:lnSpc>
                <a:spcPct val="80000"/>
              </a:lnSpc>
              <a:buClr>
                <a:srgbClr val="C00000"/>
              </a:buClr>
              <a:buFontTx/>
              <a:buNone/>
            </a:pPr>
            <a:endParaRPr lang="nl-NL" sz="2000" dirty="0" smtClean="0"/>
          </a:p>
        </p:txBody>
      </p:sp>
      <p:sp>
        <p:nvSpPr>
          <p:cNvPr id="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26</a:t>
            </a:fld>
            <a:r>
              <a:rPr lang="nl-NL" dirty="0" smtClean="0"/>
              <a:t>/44</a:t>
            </a:r>
            <a:endParaRPr lang="nl-NL" dirty="0"/>
          </a:p>
        </p:txBody>
      </p:sp>
      <p:pic>
        <p:nvPicPr>
          <p:cNvPr id="25604" name="Picture 4" descr="ambulocetus onderdelen kle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628775"/>
            <a:ext cx="381635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ep 8"/>
          <p:cNvGrpSpPr/>
          <p:nvPr/>
        </p:nvGrpSpPr>
        <p:grpSpPr>
          <a:xfrm>
            <a:off x="0" y="-27384"/>
            <a:ext cx="6732240" cy="477739"/>
            <a:chOff x="0" y="-27384"/>
            <a:chExt cx="6732240" cy="477739"/>
          </a:xfrm>
        </p:grpSpPr>
        <p:sp>
          <p:nvSpPr>
            <p:cNvPr id="1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1"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90872" y="155448"/>
            <a:ext cx="8229600" cy="1252728"/>
          </a:xfrm>
        </p:spPr>
        <p:txBody>
          <a:bodyPr>
            <a:normAutofit fontScale="90000"/>
          </a:bodyPr>
          <a:lstStyle/>
          <a:p>
            <a:pPr eaLnBrk="1" hangingPunct="1"/>
            <a:r>
              <a:rPr lang="nl-NL" sz="4000" dirty="0" smtClean="0"/>
              <a:t>Enkele conclusies over de gevonden fossielen:</a:t>
            </a:r>
          </a:p>
        </p:txBody>
      </p:sp>
      <p:sp>
        <p:nvSpPr>
          <p:cNvPr id="18"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27</a:t>
            </a:fld>
            <a:r>
              <a:rPr lang="nl-NL" dirty="0" smtClean="0"/>
              <a:t>/44</a:t>
            </a:r>
            <a:endParaRPr lang="nl-NL" dirty="0"/>
          </a:p>
        </p:txBody>
      </p:sp>
      <p:grpSp>
        <p:nvGrpSpPr>
          <p:cNvPr id="26627" name="Group 22"/>
          <p:cNvGrpSpPr>
            <a:grpSpLocks/>
          </p:cNvGrpSpPr>
          <p:nvPr/>
        </p:nvGrpSpPr>
        <p:grpSpPr bwMode="auto">
          <a:xfrm>
            <a:off x="4572000" y="1557338"/>
            <a:ext cx="3600450" cy="2305050"/>
            <a:chOff x="295" y="935"/>
            <a:chExt cx="2268" cy="1452"/>
          </a:xfrm>
        </p:grpSpPr>
        <p:sp>
          <p:nvSpPr>
            <p:cNvPr id="26637" name="Text Box 5"/>
            <p:cNvSpPr txBox="1">
              <a:spLocks noChangeArrowheads="1"/>
            </p:cNvSpPr>
            <p:nvPr/>
          </p:nvSpPr>
          <p:spPr bwMode="auto">
            <a:xfrm>
              <a:off x="295" y="1888"/>
              <a:ext cx="2268" cy="499"/>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600">
                  <a:latin typeface="Times New Roman" pitchFamily="18" charset="0"/>
                </a:rPr>
                <a:t>Fossiel A; naam: </a:t>
              </a:r>
              <a:r>
                <a:rPr lang="nl-NL" sz="1600" i="1">
                  <a:latin typeface="Times New Roman" pitchFamily="18" charset="0"/>
                </a:rPr>
                <a:t>Pakicetus</a:t>
              </a:r>
              <a:endParaRPr lang="nl-NL" sz="1600">
                <a:latin typeface="Times New Roman" pitchFamily="18" charset="0"/>
              </a:endParaRPr>
            </a:p>
            <a:p>
              <a:pPr eaLnBrk="1" hangingPunct="1"/>
              <a:r>
                <a:rPr lang="nl-NL" sz="1600">
                  <a:latin typeface="Times New Roman" pitchFamily="18" charset="0"/>
                </a:rPr>
                <a:t>Leeftijd: 53-50 miljoen jaar </a:t>
              </a:r>
            </a:p>
            <a:p>
              <a:pPr eaLnBrk="1" hangingPunct="1"/>
              <a:r>
                <a:rPr lang="nl-NL" sz="1600">
                  <a:latin typeface="Times New Roman" pitchFamily="18" charset="0"/>
                </a:rPr>
                <a:t>&gt; vroeg-eoceen</a:t>
              </a:r>
              <a:endParaRPr lang="nl-NL" sz="1600"/>
            </a:p>
          </p:txBody>
        </p:sp>
        <p:pic>
          <p:nvPicPr>
            <p:cNvPr id="26638" name="Picture 6" descr="Skelet 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5" y="935"/>
              <a:ext cx="2266"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28" name="Group 23"/>
          <p:cNvGrpSpPr>
            <a:grpSpLocks/>
          </p:cNvGrpSpPr>
          <p:nvPr/>
        </p:nvGrpSpPr>
        <p:grpSpPr bwMode="auto">
          <a:xfrm>
            <a:off x="4716463" y="4410075"/>
            <a:ext cx="3960812" cy="2447925"/>
            <a:chOff x="295" y="2704"/>
            <a:chExt cx="2223" cy="1180"/>
          </a:xfrm>
        </p:grpSpPr>
        <p:pic>
          <p:nvPicPr>
            <p:cNvPr id="26635" name="Picture 8" descr="Skelet 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5" y="2704"/>
              <a:ext cx="2222"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 Box 9"/>
            <p:cNvSpPr txBox="1">
              <a:spLocks noChangeArrowheads="1"/>
            </p:cNvSpPr>
            <p:nvPr/>
          </p:nvSpPr>
          <p:spPr bwMode="auto">
            <a:xfrm>
              <a:off x="295" y="3294"/>
              <a:ext cx="2223" cy="59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600">
                  <a:latin typeface="Times New Roman" pitchFamily="18" charset="0"/>
                </a:rPr>
                <a:t>Fossiel B; naam: </a:t>
              </a:r>
              <a:r>
                <a:rPr lang="nl-NL" sz="1600" i="1">
                  <a:latin typeface="Times New Roman" pitchFamily="18" charset="0"/>
                </a:rPr>
                <a:t>Basilosaurus</a:t>
              </a:r>
              <a:r>
                <a:rPr lang="nl-NL" sz="1600">
                  <a:latin typeface="Times New Roman" pitchFamily="18" charset="0"/>
                </a:rPr>
                <a:t> </a:t>
              </a:r>
            </a:p>
            <a:p>
              <a:pPr eaLnBrk="1" hangingPunct="1"/>
              <a:r>
                <a:rPr lang="nl-NL" sz="1600">
                  <a:latin typeface="Times New Roman" pitchFamily="18" charset="0"/>
                </a:rPr>
                <a:t>Leeftijd: 40-35 miljoen jaar </a:t>
              </a:r>
            </a:p>
            <a:p>
              <a:pPr eaLnBrk="1" hangingPunct="1"/>
              <a:r>
                <a:rPr lang="nl-NL" sz="1600">
                  <a:latin typeface="Times New Roman" pitchFamily="18" charset="0"/>
                </a:rPr>
                <a:t>&gt; midden- tot laat-eoceen</a:t>
              </a:r>
              <a:endParaRPr lang="nl-NL" sz="1600"/>
            </a:p>
          </p:txBody>
        </p:sp>
      </p:grpSp>
      <p:grpSp>
        <p:nvGrpSpPr>
          <p:cNvPr id="26629" name="Group 21"/>
          <p:cNvGrpSpPr>
            <a:grpSpLocks/>
          </p:cNvGrpSpPr>
          <p:nvPr/>
        </p:nvGrpSpPr>
        <p:grpSpPr bwMode="auto">
          <a:xfrm>
            <a:off x="468313" y="1484313"/>
            <a:ext cx="3600450" cy="2592387"/>
            <a:chOff x="3061" y="1026"/>
            <a:chExt cx="2268" cy="1633"/>
          </a:xfrm>
        </p:grpSpPr>
        <p:sp>
          <p:nvSpPr>
            <p:cNvPr id="26633" name="Text Box 11"/>
            <p:cNvSpPr txBox="1">
              <a:spLocks noChangeArrowheads="1"/>
            </p:cNvSpPr>
            <p:nvPr/>
          </p:nvSpPr>
          <p:spPr bwMode="auto">
            <a:xfrm>
              <a:off x="3061" y="2099"/>
              <a:ext cx="2268" cy="560"/>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600">
                  <a:latin typeface="Times New Roman" pitchFamily="18" charset="0"/>
                </a:rPr>
                <a:t>Fossiel C; naam: </a:t>
              </a:r>
              <a:r>
                <a:rPr lang="nl-NL" sz="1600" i="1">
                  <a:latin typeface="Times New Roman" pitchFamily="18" charset="0"/>
                </a:rPr>
                <a:t>Mesonichyd</a:t>
              </a:r>
              <a:endParaRPr lang="nl-NL" sz="1600">
                <a:latin typeface="Times New Roman" pitchFamily="18" charset="0"/>
              </a:endParaRPr>
            </a:p>
            <a:p>
              <a:pPr eaLnBrk="1" hangingPunct="1"/>
              <a:r>
                <a:rPr lang="nl-NL" sz="1600">
                  <a:latin typeface="Times New Roman" pitchFamily="18" charset="0"/>
                </a:rPr>
                <a:t>Leeftijd: 60-32 miljoen jaar</a:t>
              </a:r>
            </a:p>
            <a:p>
              <a:pPr eaLnBrk="1" hangingPunct="1"/>
              <a:r>
                <a:rPr lang="nl-NL" sz="1600">
                  <a:latin typeface="Times New Roman" pitchFamily="18" charset="0"/>
                </a:rPr>
                <a:t>&gt; paleoceen</a:t>
              </a:r>
              <a:endParaRPr lang="nl-NL" sz="1600"/>
            </a:p>
          </p:txBody>
        </p:sp>
        <p:pic>
          <p:nvPicPr>
            <p:cNvPr id="26634" name="Picture 12" descr="Skelet 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1" y="1026"/>
              <a:ext cx="2268"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20"/>
          <p:cNvGrpSpPr>
            <a:grpSpLocks/>
          </p:cNvGrpSpPr>
          <p:nvPr/>
        </p:nvGrpSpPr>
        <p:grpSpPr bwMode="auto">
          <a:xfrm>
            <a:off x="539750" y="4292600"/>
            <a:ext cx="3744913" cy="2303463"/>
            <a:chOff x="3061" y="2523"/>
            <a:chExt cx="2359" cy="1451"/>
          </a:xfrm>
        </p:grpSpPr>
        <p:pic>
          <p:nvPicPr>
            <p:cNvPr id="26631" name="Picture 15" descr="Skelet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061" y="2523"/>
              <a:ext cx="2355"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 Box 14"/>
            <p:cNvSpPr txBox="1">
              <a:spLocks noChangeArrowheads="1"/>
            </p:cNvSpPr>
            <p:nvPr/>
          </p:nvSpPr>
          <p:spPr bwMode="auto">
            <a:xfrm>
              <a:off x="3061" y="3430"/>
              <a:ext cx="2359" cy="544"/>
            </a:xfrm>
            <a:prstGeom prst="rect">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1600">
                  <a:latin typeface="Times New Roman" pitchFamily="18" charset="0"/>
                </a:rPr>
                <a:t>Fossiel D; naam: </a:t>
              </a:r>
              <a:r>
                <a:rPr lang="nl-NL" sz="1600" i="1">
                  <a:latin typeface="Times New Roman" pitchFamily="18" charset="0"/>
                </a:rPr>
                <a:t>Rhodocetus</a:t>
              </a:r>
              <a:endParaRPr lang="nl-NL" sz="1600">
                <a:latin typeface="Times New Roman" pitchFamily="18" charset="0"/>
              </a:endParaRPr>
            </a:p>
            <a:p>
              <a:pPr eaLnBrk="1" hangingPunct="1"/>
              <a:r>
                <a:rPr lang="nl-NL" sz="1600">
                  <a:latin typeface="Times New Roman" pitchFamily="18" charset="0"/>
                </a:rPr>
                <a:t>Fossiel gedateerd op: 49-46 miljoen jaar</a:t>
              </a:r>
            </a:p>
            <a:p>
              <a:pPr eaLnBrk="1" hangingPunct="1"/>
              <a:r>
                <a:rPr lang="nl-NL" sz="1600">
                  <a:latin typeface="Times New Roman" pitchFamily="18" charset="0"/>
                </a:rPr>
                <a:t>&gt; vroeg-eoceen</a:t>
              </a:r>
              <a:endParaRPr lang="nl-NL" sz="1600"/>
            </a:p>
          </p:txBody>
        </p:sp>
      </p:grpSp>
      <p:grpSp>
        <p:nvGrpSpPr>
          <p:cNvPr id="19" name="Groep 18"/>
          <p:cNvGrpSpPr/>
          <p:nvPr/>
        </p:nvGrpSpPr>
        <p:grpSpPr>
          <a:xfrm>
            <a:off x="0" y="-27384"/>
            <a:ext cx="6732240" cy="477739"/>
            <a:chOff x="0" y="-27384"/>
            <a:chExt cx="6732240" cy="477739"/>
          </a:xfrm>
        </p:grpSpPr>
        <p:sp>
          <p:nvSpPr>
            <p:cNvPr id="20"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21" name="Picture 6" descr="http://t1.gstatic.com/images?q=tbn:ANd9GcTfpPGS7FfZ_F8sXzy409NjUmJubSPo4r8EySbzvaPtfF8EP2T0w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grpSp>
        <p:nvGrpSpPr>
          <p:cNvPr id="27655" name="Group 15"/>
          <p:cNvGrpSpPr>
            <a:grpSpLocks/>
          </p:cNvGrpSpPr>
          <p:nvPr/>
        </p:nvGrpSpPr>
        <p:grpSpPr bwMode="auto">
          <a:xfrm>
            <a:off x="6191250" y="4906963"/>
            <a:ext cx="2952750" cy="1951037"/>
            <a:chOff x="3424" y="2251"/>
            <a:chExt cx="1860" cy="1229"/>
          </a:xfrm>
        </p:grpSpPr>
        <p:pic>
          <p:nvPicPr>
            <p:cNvPr id="27682" name="Picture 13" descr="Skelet I"/>
            <p:cNvPicPr>
              <a:picLocks noChangeAspect="1" noChangeArrowheads="1"/>
            </p:cNvPicPr>
            <p:nvPr/>
          </p:nvPicPr>
          <p:blipFill>
            <a:blip r:embed="rId2">
              <a:extLst>
                <a:ext uri="{28A0092B-C50C-407E-A947-70E740481C1C}">
                  <a14:useLocalDpi xmlns:a14="http://schemas.microsoft.com/office/drawing/2010/main" val="0"/>
                </a:ext>
              </a:extLst>
            </a:blip>
            <a:srcRect r="72142" b="19971"/>
            <a:stretch>
              <a:fillRect/>
            </a:stretch>
          </p:blipFill>
          <p:spPr bwMode="auto">
            <a:xfrm>
              <a:off x="3424" y="2251"/>
              <a:ext cx="1769"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3" name="Text Box 14"/>
            <p:cNvSpPr txBox="1">
              <a:spLocks noChangeArrowheads="1"/>
            </p:cNvSpPr>
            <p:nvPr/>
          </p:nvSpPr>
          <p:spPr bwMode="auto">
            <a:xfrm>
              <a:off x="4377" y="3249"/>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dirty="0"/>
                <a:t>Het fossiel</a:t>
              </a:r>
            </a:p>
          </p:txBody>
        </p:sp>
      </p:grpSp>
      <p:grpSp>
        <p:nvGrpSpPr>
          <p:cNvPr id="27650" name="Group 41"/>
          <p:cNvGrpSpPr>
            <a:grpSpLocks/>
          </p:cNvGrpSpPr>
          <p:nvPr/>
        </p:nvGrpSpPr>
        <p:grpSpPr bwMode="auto">
          <a:xfrm>
            <a:off x="539750" y="1125538"/>
            <a:ext cx="3394075" cy="2592387"/>
            <a:chOff x="158" y="799"/>
            <a:chExt cx="2138" cy="1633"/>
          </a:xfrm>
        </p:grpSpPr>
        <p:pic>
          <p:nvPicPr>
            <p:cNvPr id="27688" name="Picture 42" descr="Skelet K"/>
            <p:cNvPicPr>
              <a:picLocks noChangeAspect="1" noChangeArrowheads="1"/>
            </p:cNvPicPr>
            <p:nvPr/>
          </p:nvPicPr>
          <p:blipFill>
            <a:blip r:embed="rId3">
              <a:extLst>
                <a:ext uri="{28A0092B-C50C-407E-A947-70E740481C1C}">
                  <a14:useLocalDpi xmlns:a14="http://schemas.microsoft.com/office/drawing/2010/main" val="0"/>
                </a:ext>
              </a:extLst>
            </a:blip>
            <a:srcRect l="74007" t="28130" b="8771"/>
            <a:stretch>
              <a:fillRect/>
            </a:stretch>
          </p:blipFill>
          <p:spPr bwMode="auto">
            <a:xfrm flipH="1">
              <a:off x="158" y="799"/>
              <a:ext cx="2138"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9" name="Text Box 43"/>
            <p:cNvSpPr txBox="1">
              <a:spLocks noChangeArrowheads="1"/>
            </p:cNvSpPr>
            <p:nvPr/>
          </p:nvSpPr>
          <p:spPr bwMode="auto">
            <a:xfrm>
              <a:off x="158" y="2160"/>
              <a:ext cx="16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Reptiel (alligator)</a:t>
              </a:r>
            </a:p>
          </p:txBody>
        </p:sp>
      </p:grpSp>
      <p:sp>
        <p:nvSpPr>
          <p:cNvPr id="27651" name="Rectangle 2"/>
          <p:cNvSpPr>
            <a:spLocks noGrp="1" noChangeArrowheads="1"/>
          </p:cNvSpPr>
          <p:nvPr>
            <p:ph type="title"/>
          </p:nvPr>
        </p:nvSpPr>
        <p:spPr/>
        <p:txBody>
          <a:bodyPr/>
          <a:lstStyle/>
          <a:p>
            <a:pPr eaLnBrk="1" hangingPunct="1"/>
            <a:r>
              <a:rPr lang="nl-NL" smtClean="0"/>
              <a:t>Verwantschappen</a:t>
            </a:r>
          </a:p>
        </p:txBody>
      </p:sp>
      <p:sp>
        <p:nvSpPr>
          <p:cNvPr id="45"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28</a:t>
            </a:fld>
            <a:r>
              <a:rPr lang="nl-NL" dirty="0" smtClean="0"/>
              <a:t>/44</a:t>
            </a:r>
            <a:endParaRPr lang="nl-NL" dirty="0"/>
          </a:p>
        </p:txBody>
      </p:sp>
      <p:grpSp>
        <p:nvGrpSpPr>
          <p:cNvPr id="27652" name="Group 10"/>
          <p:cNvGrpSpPr>
            <a:grpSpLocks/>
          </p:cNvGrpSpPr>
          <p:nvPr/>
        </p:nvGrpSpPr>
        <p:grpSpPr bwMode="auto">
          <a:xfrm>
            <a:off x="539750" y="1125538"/>
            <a:ext cx="3394075" cy="2592387"/>
            <a:chOff x="158" y="799"/>
            <a:chExt cx="2138" cy="1633"/>
          </a:xfrm>
        </p:grpSpPr>
        <p:pic>
          <p:nvPicPr>
            <p:cNvPr id="27686" name="Picture 4" descr="Skelet K"/>
            <p:cNvPicPr>
              <a:picLocks noChangeAspect="1" noChangeArrowheads="1"/>
            </p:cNvPicPr>
            <p:nvPr/>
          </p:nvPicPr>
          <p:blipFill>
            <a:blip r:embed="rId3">
              <a:extLst>
                <a:ext uri="{28A0092B-C50C-407E-A947-70E740481C1C}">
                  <a14:useLocalDpi xmlns:a14="http://schemas.microsoft.com/office/drawing/2010/main" val="0"/>
                </a:ext>
              </a:extLst>
            </a:blip>
            <a:srcRect l="74007" t="28130" b="8771"/>
            <a:stretch>
              <a:fillRect/>
            </a:stretch>
          </p:blipFill>
          <p:spPr bwMode="auto">
            <a:xfrm flipH="1">
              <a:off x="158" y="799"/>
              <a:ext cx="2138"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7" name="Text Box 5"/>
            <p:cNvSpPr txBox="1">
              <a:spLocks noChangeArrowheads="1"/>
            </p:cNvSpPr>
            <p:nvPr/>
          </p:nvSpPr>
          <p:spPr bwMode="auto">
            <a:xfrm>
              <a:off x="158" y="2160"/>
              <a:ext cx="16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Reptiel (alligator)</a:t>
              </a:r>
            </a:p>
          </p:txBody>
        </p:sp>
      </p:grpSp>
      <p:sp>
        <p:nvSpPr>
          <p:cNvPr id="27653" name="Text Box 8"/>
          <p:cNvSpPr txBox="1">
            <a:spLocks noChangeArrowheads="1"/>
          </p:cNvSpPr>
          <p:nvPr/>
        </p:nvSpPr>
        <p:spPr bwMode="auto">
          <a:xfrm>
            <a:off x="179388" y="3933825"/>
            <a:ext cx="14398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Zoogdier</a:t>
            </a:r>
            <a:br>
              <a:rPr lang="nl-NL"/>
            </a:br>
            <a:r>
              <a:rPr lang="nl-NL"/>
              <a:t>(paard)</a:t>
            </a:r>
          </a:p>
        </p:txBody>
      </p:sp>
      <p:grpSp>
        <p:nvGrpSpPr>
          <p:cNvPr id="27654" name="Group 12"/>
          <p:cNvGrpSpPr>
            <a:grpSpLocks/>
          </p:cNvGrpSpPr>
          <p:nvPr/>
        </p:nvGrpSpPr>
        <p:grpSpPr bwMode="auto">
          <a:xfrm>
            <a:off x="5940425" y="1125538"/>
            <a:ext cx="2449513" cy="2087562"/>
            <a:chOff x="3742" y="890"/>
            <a:chExt cx="1543" cy="1315"/>
          </a:xfrm>
        </p:grpSpPr>
        <p:pic>
          <p:nvPicPr>
            <p:cNvPr id="27684" name="Picture 7" descr="Skelet A"/>
            <p:cNvPicPr>
              <a:picLocks noChangeAspect="1" noChangeArrowheads="1"/>
            </p:cNvPicPr>
            <p:nvPr/>
          </p:nvPicPr>
          <p:blipFill>
            <a:blip r:embed="rId4">
              <a:extLst>
                <a:ext uri="{28A0092B-C50C-407E-A947-70E740481C1C}">
                  <a14:useLocalDpi xmlns:a14="http://schemas.microsoft.com/office/drawing/2010/main" val="0"/>
                </a:ext>
              </a:extLst>
            </a:blip>
            <a:srcRect l="481" t="22858" r="68604" b="16904"/>
            <a:stretch>
              <a:fillRect/>
            </a:stretch>
          </p:blipFill>
          <p:spPr bwMode="auto">
            <a:xfrm>
              <a:off x="3742" y="890"/>
              <a:ext cx="1543"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5" name="Text Box 9"/>
            <p:cNvSpPr txBox="1">
              <a:spLocks noChangeArrowheads="1"/>
            </p:cNvSpPr>
            <p:nvPr/>
          </p:nvSpPr>
          <p:spPr bwMode="auto">
            <a:xfrm>
              <a:off x="3923" y="935"/>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a:t>Vis</a:t>
              </a:r>
            </a:p>
          </p:txBody>
        </p:sp>
      </p:grpSp>
      <p:sp>
        <p:nvSpPr>
          <p:cNvPr id="27656" name="Text Box 17"/>
          <p:cNvSpPr txBox="1">
            <a:spLocks noChangeArrowheads="1"/>
          </p:cNvSpPr>
          <p:nvPr/>
        </p:nvSpPr>
        <p:spPr bwMode="auto">
          <a:xfrm>
            <a:off x="7451725" y="3500438"/>
            <a:ext cx="14398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Totaal andere schedel</a:t>
            </a:r>
          </a:p>
        </p:txBody>
      </p:sp>
      <p:grpSp>
        <p:nvGrpSpPr>
          <p:cNvPr id="6" name="Group 37"/>
          <p:cNvGrpSpPr>
            <a:grpSpLocks/>
          </p:cNvGrpSpPr>
          <p:nvPr/>
        </p:nvGrpSpPr>
        <p:grpSpPr bwMode="auto">
          <a:xfrm>
            <a:off x="6156325" y="1341438"/>
            <a:ext cx="2016125" cy="1943100"/>
            <a:chOff x="3878" y="845"/>
            <a:chExt cx="1270" cy="1224"/>
          </a:xfrm>
        </p:grpSpPr>
        <p:sp>
          <p:nvSpPr>
            <p:cNvPr id="27680" name="Line 18"/>
            <p:cNvSpPr>
              <a:spLocks noChangeShapeType="1"/>
            </p:cNvSpPr>
            <p:nvPr/>
          </p:nvSpPr>
          <p:spPr bwMode="auto">
            <a:xfrm flipV="1">
              <a:off x="3878" y="845"/>
              <a:ext cx="1225" cy="122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7681" name="Line 19"/>
            <p:cNvSpPr>
              <a:spLocks noChangeShapeType="1"/>
            </p:cNvSpPr>
            <p:nvPr/>
          </p:nvSpPr>
          <p:spPr bwMode="auto">
            <a:xfrm flipH="1" flipV="1">
              <a:off x="4059" y="890"/>
              <a:ext cx="1089" cy="113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nl-NL"/>
            </a:p>
          </p:txBody>
        </p:sp>
      </p:grpSp>
      <p:sp>
        <p:nvSpPr>
          <p:cNvPr id="27658" name="Line 22"/>
          <p:cNvSpPr>
            <a:spLocks noChangeShapeType="1"/>
          </p:cNvSpPr>
          <p:nvPr/>
        </p:nvSpPr>
        <p:spPr bwMode="auto">
          <a:xfrm flipH="1" flipV="1">
            <a:off x="3559175" y="1935163"/>
            <a:ext cx="4752975" cy="36004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59" name="Text Box 24"/>
          <p:cNvSpPr txBox="1">
            <a:spLocks noChangeArrowheads="1"/>
          </p:cNvSpPr>
          <p:nvPr/>
        </p:nvSpPr>
        <p:spPr bwMode="auto">
          <a:xfrm>
            <a:off x="4211638" y="1700213"/>
            <a:ext cx="15430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a:t>Andere kaak-</a:t>
            </a:r>
          </a:p>
          <a:p>
            <a:pPr eaLnBrk="1" hangingPunct="1"/>
            <a:r>
              <a:rPr lang="nl-NL"/>
              <a:t>ophanging</a:t>
            </a:r>
          </a:p>
        </p:txBody>
      </p:sp>
      <p:sp>
        <p:nvSpPr>
          <p:cNvPr id="27660" name="Line 23"/>
          <p:cNvSpPr>
            <a:spLocks noChangeShapeType="1"/>
          </p:cNvSpPr>
          <p:nvPr/>
        </p:nvSpPr>
        <p:spPr bwMode="auto">
          <a:xfrm flipH="1" flipV="1">
            <a:off x="2339975" y="1989138"/>
            <a:ext cx="4968875" cy="38163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61" name="Text Box 31"/>
          <p:cNvSpPr txBox="1">
            <a:spLocks noChangeArrowheads="1"/>
          </p:cNvSpPr>
          <p:nvPr/>
        </p:nvSpPr>
        <p:spPr bwMode="auto">
          <a:xfrm>
            <a:off x="3708400" y="4724400"/>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Zelfde kaak-ophanging</a:t>
            </a:r>
          </a:p>
        </p:txBody>
      </p:sp>
      <p:sp>
        <p:nvSpPr>
          <p:cNvPr id="27662" name="Text Box 32"/>
          <p:cNvSpPr txBox="1">
            <a:spLocks noChangeArrowheads="1"/>
          </p:cNvSpPr>
          <p:nvPr/>
        </p:nvSpPr>
        <p:spPr bwMode="auto">
          <a:xfrm>
            <a:off x="2051050" y="5013325"/>
            <a:ext cx="18732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Ook verschillende typen tanden</a:t>
            </a:r>
          </a:p>
        </p:txBody>
      </p:sp>
      <p:sp>
        <p:nvSpPr>
          <p:cNvPr id="65569" name="Text Box 33"/>
          <p:cNvSpPr txBox="1">
            <a:spLocks noChangeArrowheads="1"/>
          </p:cNvSpPr>
          <p:nvPr/>
        </p:nvSpPr>
        <p:spPr bwMode="auto">
          <a:xfrm>
            <a:off x="2195513" y="6216650"/>
            <a:ext cx="3600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Tevens gelijke gehoorbeentjes (niet zichtbaar)</a:t>
            </a:r>
          </a:p>
        </p:txBody>
      </p:sp>
      <p:sp>
        <p:nvSpPr>
          <p:cNvPr id="27664" name="Line 16"/>
          <p:cNvSpPr>
            <a:spLocks noChangeShapeType="1"/>
          </p:cNvSpPr>
          <p:nvPr/>
        </p:nvSpPr>
        <p:spPr bwMode="auto">
          <a:xfrm flipH="1" flipV="1">
            <a:off x="7283450" y="2363788"/>
            <a:ext cx="384175" cy="30099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65" name="Line 44"/>
          <p:cNvSpPr>
            <a:spLocks noChangeShapeType="1"/>
          </p:cNvSpPr>
          <p:nvPr/>
        </p:nvSpPr>
        <p:spPr bwMode="auto">
          <a:xfrm flipH="1" flipV="1">
            <a:off x="3559175" y="1935163"/>
            <a:ext cx="4752975" cy="36004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66" name="Line 46"/>
          <p:cNvSpPr>
            <a:spLocks noChangeShapeType="1"/>
          </p:cNvSpPr>
          <p:nvPr/>
        </p:nvSpPr>
        <p:spPr bwMode="auto">
          <a:xfrm flipH="1" flipV="1">
            <a:off x="2339975" y="1989138"/>
            <a:ext cx="4968875" cy="381635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67" name="Text Box 47"/>
          <p:cNvSpPr txBox="1">
            <a:spLocks noChangeArrowheads="1"/>
          </p:cNvSpPr>
          <p:nvPr/>
        </p:nvSpPr>
        <p:spPr bwMode="auto">
          <a:xfrm>
            <a:off x="3708400" y="4724400"/>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Zelfde kaak-ophanging</a:t>
            </a:r>
          </a:p>
        </p:txBody>
      </p:sp>
      <p:grpSp>
        <p:nvGrpSpPr>
          <p:cNvPr id="27668" name="Group 51"/>
          <p:cNvGrpSpPr>
            <a:grpSpLocks/>
          </p:cNvGrpSpPr>
          <p:nvPr/>
        </p:nvGrpSpPr>
        <p:grpSpPr bwMode="auto">
          <a:xfrm>
            <a:off x="179388" y="1700213"/>
            <a:ext cx="6197600" cy="4895850"/>
            <a:chOff x="113" y="1071"/>
            <a:chExt cx="3904" cy="3084"/>
          </a:xfrm>
        </p:grpSpPr>
        <p:pic>
          <p:nvPicPr>
            <p:cNvPr id="27674" name="Picture 6" descr="Skelet G"/>
            <p:cNvPicPr>
              <a:picLocks noChangeAspect="1" noChangeArrowheads="1"/>
            </p:cNvPicPr>
            <p:nvPr/>
          </p:nvPicPr>
          <p:blipFill>
            <a:blip r:embed="rId5">
              <a:extLst>
                <a:ext uri="{28A0092B-C50C-407E-A947-70E740481C1C}">
                  <a14:useLocalDpi xmlns:a14="http://schemas.microsoft.com/office/drawing/2010/main" val="0"/>
                </a:ext>
              </a:extLst>
            </a:blip>
            <a:srcRect l="73557" b="60741"/>
            <a:stretch>
              <a:fillRect/>
            </a:stretch>
          </p:blipFill>
          <p:spPr bwMode="auto">
            <a:xfrm flipH="1">
              <a:off x="113" y="2840"/>
              <a:ext cx="1214"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5" name="Group 50"/>
            <p:cNvGrpSpPr>
              <a:grpSpLocks/>
            </p:cNvGrpSpPr>
            <p:nvPr/>
          </p:nvGrpSpPr>
          <p:grpSpPr bwMode="auto">
            <a:xfrm>
              <a:off x="1292" y="1071"/>
              <a:ext cx="2725" cy="3076"/>
              <a:chOff x="1292" y="1071"/>
              <a:chExt cx="2725" cy="3076"/>
            </a:xfrm>
          </p:grpSpPr>
          <p:sp>
            <p:nvSpPr>
              <p:cNvPr id="27676" name="Text Box 25"/>
              <p:cNvSpPr txBox="1">
                <a:spLocks noChangeArrowheads="1"/>
              </p:cNvSpPr>
              <p:nvPr/>
            </p:nvSpPr>
            <p:spPr bwMode="auto">
              <a:xfrm>
                <a:off x="2064" y="2478"/>
                <a:ext cx="19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Andere tanden</a:t>
                </a:r>
              </a:p>
            </p:txBody>
          </p:sp>
          <p:sp>
            <p:nvSpPr>
              <p:cNvPr id="27677" name="Text Box 45"/>
              <p:cNvSpPr txBox="1">
                <a:spLocks noChangeArrowheads="1"/>
              </p:cNvSpPr>
              <p:nvPr/>
            </p:nvSpPr>
            <p:spPr bwMode="auto">
              <a:xfrm>
                <a:off x="2653" y="1071"/>
                <a:ext cx="97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a:t>Andere kaak-</a:t>
                </a:r>
              </a:p>
              <a:p>
                <a:pPr eaLnBrk="1" hangingPunct="1"/>
                <a:r>
                  <a:rPr lang="nl-NL"/>
                  <a:t>ophanging</a:t>
                </a:r>
              </a:p>
            </p:txBody>
          </p:sp>
          <p:sp>
            <p:nvSpPr>
              <p:cNvPr id="27678" name="Text Box 48"/>
              <p:cNvSpPr txBox="1">
                <a:spLocks noChangeArrowheads="1"/>
              </p:cNvSpPr>
              <p:nvPr/>
            </p:nvSpPr>
            <p:spPr bwMode="auto">
              <a:xfrm>
                <a:off x="1292" y="3158"/>
                <a:ext cx="118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Ook verschillende typen tanden</a:t>
                </a:r>
              </a:p>
            </p:txBody>
          </p:sp>
          <p:sp>
            <p:nvSpPr>
              <p:cNvPr id="27679" name="Text Box 49"/>
              <p:cNvSpPr txBox="1">
                <a:spLocks noChangeArrowheads="1"/>
              </p:cNvSpPr>
              <p:nvPr/>
            </p:nvSpPr>
            <p:spPr bwMode="auto">
              <a:xfrm>
                <a:off x="1383" y="3916"/>
                <a:ext cx="2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endParaRPr lang="nl-NL"/>
              </a:p>
            </p:txBody>
          </p:sp>
        </p:grpSp>
      </p:grpSp>
      <p:grpSp>
        <p:nvGrpSpPr>
          <p:cNvPr id="9" name="Group 38"/>
          <p:cNvGrpSpPr>
            <a:grpSpLocks/>
          </p:cNvGrpSpPr>
          <p:nvPr/>
        </p:nvGrpSpPr>
        <p:grpSpPr bwMode="auto">
          <a:xfrm>
            <a:off x="1981200" y="1557338"/>
            <a:ext cx="2016125" cy="1943100"/>
            <a:chOff x="1248" y="981"/>
            <a:chExt cx="1270" cy="1224"/>
          </a:xfrm>
        </p:grpSpPr>
        <p:sp>
          <p:nvSpPr>
            <p:cNvPr id="27672" name="Line 20"/>
            <p:cNvSpPr>
              <a:spLocks noChangeShapeType="1"/>
            </p:cNvSpPr>
            <p:nvPr/>
          </p:nvSpPr>
          <p:spPr bwMode="auto">
            <a:xfrm flipV="1">
              <a:off x="1248" y="981"/>
              <a:ext cx="1225" cy="122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7673" name="Line 21"/>
            <p:cNvSpPr>
              <a:spLocks noChangeShapeType="1"/>
            </p:cNvSpPr>
            <p:nvPr/>
          </p:nvSpPr>
          <p:spPr bwMode="auto">
            <a:xfrm flipH="1" flipV="1">
              <a:off x="1429" y="1026"/>
              <a:ext cx="1089" cy="113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nl-NL"/>
            </a:p>
          </p:txBody>
        </p:sp>
      </p:grpSp>
      <p:sp>
        <p:nvSpPr>
          <p:cNvPr id="27670" name="Line 30"/>
          <p:cNvSpPr>
            <a:spLocks noChangeShapeType="1"/>
          </p:cNvSpPr>
          <p:nvPr/>
        </p:nvSpPr>
        <p:spPr bwMode="auto">
          <a:xfrm flipH="1" flipV="1">
            <a:off x="755650" y="5876925"/>
            <a:ext cx="6119813" cy="144463"/>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27671" name="Line 29"/>
          <p:cNvSpPr>
            <a:spLocks noChangeShapeType="1"/>
          </p:cNvSpPr>
          <p:nvPr/>
        </p:nvSpPr>
        <p:spPr bwMode="auto">
          <a:xfrm flipH="1" flipV="1">
            <a:off x="1116013" y="5195888"/>
            <a:ext cx="7272337" cy="4318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grpSp>
        <p:nvGrpSpPr>
          <p:cNvPr id="46" name="Groep 45"/>
          <p:cNvGrpSpPr/>
          <p:nvPr/>
        </p:nvGrpSpPr>
        <p:grpSpPr>
          <a:xfrm>
            <a:off x="0" y="-27384"/>
            <a:ext cx="6732240" cy="477739"/>
            <a:chOff x="0" y="-27384"/>
            <a:chExt cx="6732240" cy="477739"/>
          </a:xfrm>
        </p:grpSpPr>
        <p:sp>
          <p:nvSpPr>
            <p:cNvPr id="47"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48" name="Picture 6" descr="http://t1.gstatic.com/images?q=tbn:ANd9GcTfpPGS7FfZ_F8sXzy409NjUmJubSPo4r8EySbzvaPtfF8EP2T0w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6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nl-NL" smtClean="0"/>
              <a:t>Conclusie</a:t>
            </a:r>
          </a:p>
        </p:txBody>
      </p:sp>
      <p:sp>
        <p:nvSpPr>
          <p:cNvPr id="28675" name="Rectangle 3"/>
          <p:cNvSpPr>
            <a:spLocks noGrp="1" noChangeArrowheads="1"/>
          </p:cNvSpPr>
          <p:nvPr>
            <p:ph idx="1"/>
          </p:nvPr>
        </p:nvSpPr>
        <p:spPr/>
        <p:txBody>
          <a:bodyPr/>
          <a:lstStyle/>
          <a:p>
            <a:pPr eaLnBrk="1" hangingPunct="1">
              <a:buClr>
                <a:srgbClr val="C00000"/>
              </a:buClr>
            </a:pPr>
            <a:r>
              <a:rPr lang="nl-NL" dirty="0" smtClean="0"/>
              <a:t>Het gevonden fossiel is een zoogdier!</a:t>
            </a:r>
          </a:p>
          <a:p>
            <a:pPr eaLnBrk="1" hangingPunct="1">
              <a:buClr>
                <a:srgbClr val="C00000"/>
              </a:buClr>
            </a:pPr>
            <a:r>
              <a:rPr lang="nl-NL" dirty="0" smtClean="0"/>
              <a:t>Maar tot welke groep van zoogdieren zou het thuishoren?</a:t>
            </a:r>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29</a:t>
            </a:fld>
            <a:r>
              <a:rPr lang="nl-NL" dirty="0" smtClean="0"/>
              <a:t>/44</a:t>
            </a:r>
            <a:endParaRPr lang="nl-NL" dirty="0"/>
          </a:p>
        </p:txBody>
      </p:sp>
      <p:grpSp>
        <p:nvGrpSpPr>
          <p:cNvPr id="28676" name="Group 4"/>
          <p:cNvGrpSpPr>
            <a:grpSpLocks/>
          </p:cNvGrpSpPr>
          <p:nvPr/>
        </p:nvGrpSpPr>
        <p:grpSpPr bwMode="auto">
          <a:xfrm>
            <a:off x="3059113" y="3500438"/>
            <a:ext cx="2952750" cy="1951037"/>
            <a:chOff x="3424" y="2251"/>
            <a:chExt cx="1860" cy="1229"/>
          </a:xfrm>
        </p:grpSpPr>
        <p:pic>
          <p:nvPicPr>
            <p:cNvPr id="28677" name="Picture 5" descr="Skelet I"/>
            <p:cNvPicPr>
              <a:picLocks noChangeAspect="1" noChangeArrowheads="1"/>
            </p:cNvPicPr>
            <p:nvPr/>
          </p:nvPicPr>
          <p:blipFill>
            <a:blip r:embed="rId2">
              <a:extLst>
                <a:ext uri="{28A0092B-C50C-407E-A947-70E740481C1C}">
                  <a14:useLocalDpi xmlns:a14="http://schemas.microsoft.com/office/drawing/2010/main" val="0"/>
                </a:ext>
              </a:extLst>
            </a:blip>
            <a:srcRect r="72142" b="19971"/>
            <a:stretch>
              <a:fillRect/>
            </a:stretch>
          </p:blipFill>
          <p:spPr bwMode="auto">
            <a:xfrm>
              <a:off x="3424" y="2251"/>
              <a:ext cx="1769"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6"/>
            <p:cNvSpPr txBox="1">
              <a:spLocks noChangeArrowheads="1"/>
            </p:cNvSpPr>
            <p:nvPr/>
          </p:nvSpPr>
          <p:spPr bwMode="auto">
            <a:xfrm>
              <a:off x="4377" y="3249"/>
              <a:ext cx="9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Het fossiel</a:t>
              </a:r>
            </a:p>
          </p:txBody>
        </p:sp>
      </p:grpSp>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pic>
        <p:nvPicPr>
          <p:cNvPr id="4098" name="Picture 4" descr="1993_jurassic_park_wallpaper_0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3890" y="260350"/>
            <a:ext cx="4248150" cy="3186113"/>
          </a:xfrm>
          <a:noFill/>
        </p:spPr>
      </p:pic>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a:t>
            </a:fld>
            <a:r>
              <a:rPr lang="nl-NL" dirty="0" smtClean="0"/>
              <a:t>/44</a:t>
            </a:r>
            <a:endParaRPr lang="nl-NL" dirty="0"/>
          </a:p>
        </p:txBody>
      </p:sp>
      <p:pic>
        <p:nvPicPr>
          <p:cNvPr id="4099" name="Picture 6" descr="jurassic-park-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3487440"/>
            <a:ext cx="518477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7"/>
          <p:cNvSpPr txBox="1">
            <a:spLocks noChangeArrowheads="1"/>
          </p:cNvSpPr>
          <p:nvPr/>
        </p:nvSpPr>
        <p:spPr bwMode="auto">
          <a:xfrm>
            <a:off x="5079855" y="1700808"/>
            <a:ext cx="302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dirty="0"/>
              <a:t>Zorgzame tyrannosaurus</a:t>
            </a:r>
          </a:p>
        </p:txBody>
      </p:sp>
      <p:sp>
        <p:nvSpPr>
          <p:cNvPr id="4101" name="Text Box 8"/>
          <p:cNvSpPr txBox="1">
            <a:spLocks noChangeArrowheads="1"/>
          </p:cNvSpPr>
          <p:nvPr/>
        </p:nvSpPr>
        <p:spPr bwMode="auto">
          <a:xfrm>
            <a:off x="1187450" y="4941888"/>
            <a:ext cx="2232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Dinosauriërs in kuddes</a:t>
            </a:r>
          </a:p>
        </p:txBody>
      </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nl-NL" smtClean="0"/>
              <a:t>Nabespreking</a:t>
            </a:r>
          </a:p>
        </p:txBody>
      </p:sp>
      <p:sp>
        <p:nvSpPr>
          <p:cNvPr id="29699" name="Rectangle 3"/>
          <p:cNvSpPr>
            <a:spLocks noGrp="1" noChangeArrowheads="1"/>
          </p:cNvSpPr>
          <p:nvPr>
            <p:ph idx="1"/>
          </p:nvPr>
        </p:nvSpPr>
        <p:spPr/>
        <p:txBody>
          <a:bodyPr/>
          <a:lstStyle/>
          <a:p>
            <a:pPr eaLnBrk="1" hangingPunct="1">
              <a:buClr>
                <a:srgbClr val="C00000"/>
              </a:buClr>
            </a:pPr>
            <a:r>
              <a:rPr lang="nl-NL" dirty="0" smtClean="0"/>
              <a:t>Wat is moeilijk bij het maken van deze reconstructie?</a:t>
            </a:r>
          </a:p>
          <a:p>
            <a:pPr eaLnBrk="1" hangingPunct="1">
              <a:buClr>
                <a:srgbClr val="C00000"/>
              </a:buClr>
            </a:pPr>
            <a:r>
              <a:rPr lang="nl-NL" dirty="0" smtClean="0"/>
              <a:t>Wat was makkelijk?</a:t>
            </a:r>
          </a:p>
          <a:p>
            <a:pPr eaLnBrk="1" hangingPunct="1">
              <a:buClr>
                <a:srgbClr val="C00000"/>
              </a:buClr>
            </a:pPr>
            <a:r>
              <a:rPr lang="nl-NL" dirty="0" smtClean="0"/>
              <a:t>Weet je nu zeker hoe het organisme er uit zag en wat het deed?</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30</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30723" name="Rectangle 4"/>
          <p:cNvSpPr>
            <a:spLocks noGrp="1" noChangeArrowheads="1"/>
          </p:cNvSpPr>
          <p:nvPr>
            <p:ph idx="1"/>
          </p:nvPr>
        </p:nvSpPr>
        <p:spPr/>
        <p:txBody>
          <a:bodyPr/>
          <a:lstStyle/>
          <a:p>
            <a:pPr eaLnBrk="1" hangingPunct="1">
              <a:buClr>
                <a:srgbClr val="C00000"/>
              </a:buClr>
            </a:pPr>
            <a:r>
              <a:rPr lang="nl-NL" dirty="0" smtClean="0"/>
              <a:t>De onderzoeker Hans Thewissen heeft het fossiel </a:t>
            </a:r>
            <a:r>
              <a:rPr lang="nl-NL" i="1" dirty="0" err="1" smtClean="0"/>
              <a:t>Ambulocetus</a:t>
            </a:r>
            <a:r>
              <a:rPr lang="nl-NL" i="1" dirty="0" smtClean="0"/>
              <a:t> </a:t>
            </a:r>
            <a:r>
              <a:rPr lang="nl-NL" dirty="0" smtClean="0"/>
              <a:t>genoemd.</a:t>
            </a:r>
          </a:p>
          <a:p>
            <a:pPr eaLnBrk="1" hangingPunct="1">
              <a:buClr>
                <a:srgbClr val="C00000"/>
              </a:buClr>
            </a:pPr>
            <a:r>
              <a:rPr lang="nl-NL" dirty="0" smtClean="0"/>
              <a:t>Dit betekent:</a:t>
            </a:r>
            <a:br>
              <a:rPr lang="nl-NL" dirty="0" smtClean="0"/>
            </a:br>
            <a:r>
              <a:rPr lang="nl-NL" dirty="0" smtClean="0"/>
              <a:t>‘wandelende</a:t>
            </a:r>
            <a:br>
              <a:rPr lang="nl-NL" dirty="0" smtClean="0"/>
            </a:br>
            <a:r>
              <a:rPr lang="nl-NL" dirty="0" smtClean="0"/>
              <a:t>walvis’</a:t>
            </a:r>
          </a:p>
          <a:p>
            <a:pPr eaLnBrk="1" hangingPunct="1">
              <a:buClr>
                <a:srgbClr val="C00000"/>
              </a:buClr>
            </a:pPr>
            <a:endParaRPr lang="nl-NL" dirty="0" smtClean="0"/>
          </a:p>
          <a:p>
            <a:pPr eaLnBrk="1" hangingPunct="1">
              <a:buClr>
                <a:srgbClr val="C00000"/>
              </a:buClr>
            </a:pPr>
            <a:endParaRPr lang="nl-NL" dirty="0" smtClean="0"/>
          </a:p>
        </p:txBody>
      </p:sp>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31</a:t>
            </a:fld>
            <a:r>
              <a:rPr lang="nl-NL" dirty="0" smtClean="0"/>
              <a:t>/44</a:t>
            </a:r>
            <a:endParaRPr lang="nl-NL" dirty="0"/>
          </a:p>
        </p:txBody>
      </p:sp>
      <p:pic>
        <p:nvPicPr>
          <p:cNvPr id="30724" name="Picture 5" descr="thewissen met fossi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2924175"/>
            <a:ext cx="4602163"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Line 6"/>
          <p:cNvSpPr>
            <a:spLocks noChangeShapeType="1"/>
          </p:cNvSpPr>
          <p:nvPr/>
        </p:nvSpPr>
        <p:spPr bwMode="auto">
          <a:xfrm>
            <a:off x="3563888" y="2780928"/>
            <a:ext cx="1584325" cy="1223962"/>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31747" name="Rectangle 3"/>
          <p:cNvSpPr>
            <a:spLocks noGrp="1" noChangeArrowheads="1"/>
          </p:cNvSpPr>
          <p:nvPr>
            <p:ph idx="1"/>
          </p:nvPr>
        </p:nvSpPr>
        <p:spPr>
          <a:xfrm>
            <a:off x="457200" y="1600200"/>
            <a:ext cx="8291513" cy="1612900"/>
          </a:xfrm>
        </p:spPr>
        <p:txBody>
          <a:bodyPr/>
          <a:lstStyle/>
          <a:p>
            <a:pPr eaLnBrk="1" hangingPunct="1">
              <a:buClr>
                <a:srgbClr val="C00000"/>
              </a:buClr>
            </a:pPr>
            <a:r>
              <a:rPr lang="nl-NL" sz="2800" smtClean="0"/>
              <a:t>De fossielen beschrijven een evolutionaire ontwikkeling van op land levende roofdieren tot volledig in zee levende walvissen.</a:t>
            </a:r>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32</a:t>
            </a:fld>
            <a:r>
              <a:rPr lang="nl-NL" dirty="0" smtClean="0"/>
              <a:t>/44</a:t>
            </a:r>
            <a:endParaRPr lang="nl-NL" dirty="0"/>
          </a:p>
        </p:txBody>
      </p:sp>
      <p:grpSp>
        <p:nvGrpSpPr>
          <p:cNvPr id="31748" name="Group 8"/>
          <p:cNvGrpSpPr>
            <a:grpSpLocks/>
          </p:cNvGrpSpPr>
          <p:nvPr/>
        </p:nvGrpSpPr>
        <p:grpSpPr bwMode="auto">
          <a:xfrm>
            <a:off x="755650" y="3284538"/>
            <a:ext cx="7723188" cy="2743200"/>
            <a:chOff x="476" y="2069"/>
            <a:chExt cx="4865" cy="1728"/>
          </a:xfrm>
        </p:grpSpPr>
        <p:pic>
          <p:nvPicPr>
            <p:cNvPr id="31749" name="Picture 6" descr="ambulocetus comple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 y="2069"/>
              <a:ext cx="4865" cy="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7"/>
            <p:cNvSpPr txBox="1">
              <a:spLocks noChangeArrowheads="1"/>
            </p:cNvSpPr>
            <p:nvPr/>
          </p:nvSpPr>
          <p:spPr bwMode="auto">
            <a:xfrm>
              <a:off x="975" y="3566"/>
              <a:ext cx="39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Het fossiele skelet: </a:t>
              </a:r>
              <a:r>
                <a:rPr lang="nl-NL" i="1"/>
                <a:t>Ambulocetus, </a:t>
              </a:r>
              <a:r>
                <a:rPr lang="nl-NL"/>
                <a:t>de wandelende walvis</a:t>
              </a:r>
            </a:p>
          </p:txBody>
        </p:sp>
      </p:grpSp>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grpSp>
        <p:nvGrpSpPr>
          <p:cNvPr id="2" name="Group 18"/>
          <p:cNvGrpSpPr>
            <a:grpSpLocks/>
          </p:cNvGrpSpPr>
          <p:nvPr/>
        </p:nvGrpSpPr>
        <p:grpSpPr bwMode="auto">
          <a:xfrm>
            <a:off x="179388" y="483319"/>
            <a:ext cx="4752975" cy="1323975"/>
            <a:chOff x="113" y="119"/>
            <a:chExt cx="2994" cy="834"/>
          </a:xfrm>
        </p:grpSpPr>
        <p:pic>
          <p:nvPicPr>
            <p:cNvPr id="32786" name="Picture 4" descr="Skelet 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 y="119"/>
              <a:ext cx="1769"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12"/>
            <p:cNvSpPr txBox="1">
              <a:spLocks noChangeArrowheads="1"/>
            </p:cNvSpPr>
            <p:nvPr/>
          </p:nvSpPr>
          <p:spPr bwMode="auto">
            <a:xfrm>
              <a:off x="2018" y="346"/>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solidFill>
                    <a:schemeClr val="bg1"/>
                  </a:solidFill>
                </a:rPr>
                <a:t>Fossiel C</a:t>
              </a:r>
            </a:p>
          </p:txBody>
        </p:sp>
      </p:grpSp>
      <p:grpSp>
        <p:nvGrpSpPr>
          <p:cNvPr id="3" name="Group 19"/>
          <p:cNvGrpSpPr>
            <a:grpSpLocks/>
          </p:cNvGrpSpPr>
          <p:nvPr/>
        </p:nvGrpSpPr>
        <p:grpSpPr bwMode="auto">
          <a:xfrm>
            <a:off x="1331913" y="1778719"/>
            <a:ext cx="4681537" cy="1243012"/>
            <a:chOff x="839" y="935"/>
            <a:chExt cx="2949" cy="783"/>
          </a:xfrm>
        </p:grpSpPr>
        <p:pic>
          <p:nvPicPr>
            <p:cNvPr id="32784" name="Picture 5" descr="Skelet 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39" y="935"/>
              <a:ext cx="1860"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5" name="Text Box 13"/>
            <p:cNvSpPr txBox="1">
              <a:spLocks noChangeArrowheads="1"/>
            </p:cNvSpPr>
            <p:nvPr/>
          </p:nvSpPr>
          <p:spPr bwMode="auto">
            <a:xfrm>
              <a:off x="2699" y="1071"/>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Fossiel A</a:t>
              </a:r>
            </a:p>
          </p:txBody>
        </p:sp>
      </p:grpSp>
      <p:grpSp>
        <p:nvGrpSpPr>
          <p:cNvPr id="4" name="Group 20"/>
          <p:cNvGrpSpPr>
            <a:grpSpLocks/>
          </p:cNvGrpSpPr>
          <p:nvPr/>
        </p:nvGrpSpPr>
        <p:grpSpPr bwMode="auto">
          <a:xfrm>
            <a:off x="2268538" y="2931244"/>
            <a:ext cx="5976937" cy="939800"/>
            <a:chOff x="1429" y="1661"/>
            <a:chExt cx="3765" cy="592"/>
          </a:xfrm>
        </p:grpSpPr>
        <p:pic>
          <p:nvPicPr>
            <p:cNvPr id="32782" name="Picture 7" descr="ambulocetus comple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 y="1706"/>
              <a:ext cx="1905"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3" name="Text Box 14"/>
            <p:cNvSpPr txBox="1">
              <a:spLocks noChangeArrowheads="1"/>
            </p:cNvSpPr>
            <p:nvPr/>
          </p:nvSpPr>
          <p:spPr bwMode="auto">
            <a:xfrm>
              <a:off x="3334" y="1661"/>
              <a:ext cx="18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Het Pakistaanse fossiel: </a:t>
              </a:r>
              <a:r>
                <a:rPr lang="nl-NL" i="1"/>
                <a:t>Ambulocetus</a:t>
              </a:r>
              <a:endParaRPr lang="nl-NL"/>
            </a:p>
          </p:txBody>
        </p:sp>
      </p:grpSp>
      <p:grpSp>
        <p:nvGrpSpPr>
          <p:cNvPr id="5" name="Group 21"/>
          <p:cNvGrpSpPr>
            <a:grpSpLocks/>
          </p:cNvGrpSpPr>
          <p:nvPr/>
        </p:nvGrpSpPr>
        <p:grpSpPr bwMode="auto">
          <a:xfrm>
            <a:off x="1763713" y="3794844"/>
            <a:ext cx="4608512" cy="1081087"/>
            <a:chOff x="1111" y="2205"/>
            <a:chExt cx="2903" cy="681"/>
          </a:xfrm>
        </p:grpSpPr>
        <p:pic>
          <p:nvPicPr>
            <p:cNvPr id="32780" name="Picture 9" descr="Skelet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290" y="2205"/>
              <a:ext cx="1724"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 Box 15"/>
            <p:cNvSpPr txBox="1">
              <a:spLocks noChangeArrowheads="1"/>
            </p:cNvSpPr>
            <p:nvPr/>
          </p:nvSpPr>
          <p:spPr bwMode="auto">
            <a:xfrm>
              <a:off x="1111" y="2432"/>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Fossiel D</a:t>
              </a:r>
            </a:p>
          </p:txBody>
        </p:sp>
      </p:grpSp>
      <p:grpSp>
        <p:nvGrpSpPr>
          <p:cNvPr id="6" name="Group 22"/>
          <p:cNvGrpSpPr>
            <a:grpSpLocks/>
          </p:cNvGrpSpPr>
          <p:nvPr/>
        </p:nvGrpSpPr>
        <p:grpSpPr bwMode="auto">
          <a:xfrm>
            <a:off x="2771775" y="4731469"/>
            <a:ext cx="4897438" cy="771525"/>
            <a:chOff x="1746" y="2795"/>
            <a:chExt cx="3085" cy="486"/>
          </a:xfrm>
        </p:grpSpPr>
        <p:pic>
          <p:nvPicPr>
            <p:cNvPr id="32778" name="Picture 10" descr="Skelet 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971" y="2795"/>
              <a:ext cx="1860"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Text Box 16"/>
            <p:cNvSpPr txBox="1">
              <a:spLocks noChangeArrowheads="1"/>
            </p:cNvSpPr>
            <p:nvPr/>
          </p:nvSpPr>
          <p:spPr bwMode="auto">
            <a:xfrm>
              <a:off x="1746" y="3022"/>
              <a:ext cx="10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Fossiel B</a:t>
              </a:r>
            </a:p>
          </p:txBody>
        </p:sp>
      </p:grpSp>
      <p:grpSp>
        <p:nvGrpSpPr>
          <p:cNvPr id="7" name="Group 23"/>
          <p:cNvGrpSpPr>
            <a:grpSpLocks/>
          </p:cNvGrpSpPr>
          <p:nvPr/>
        </p:nvGrpSpPr>
        <p:grpSpPr bwMode="auto">
          <a:xfrm>
            <a:off x="3132138" y="5595069"/>
            <a:ext cx="6011862" cy="930275"/>
            <a:chOff x="1973" y="3339"/>
            <a:chExt cx="3787" cy="586"/>
          </a:xfrm>
        </p:grpSpPr>
        <p:pic>
          <p:nvPicPr>
            <p:cNvPr id="32776" name="Picture 11" descr="Skelet 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3493" y="3339"/>
              <a:ext cx="2267"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17"/>
            <p:cNvSpPr txBox="1">
              <a:spLocks noChangeArrowheads="1"/>
            </p:cNvSpPr>
            <p:nvPr/>
          </p:nvSpPr>
          <p:spPr bwMode="auto">
            <a:xfrm>
              <a:off x="1973" y="3521"/>
              <a:ext cx="149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Skelet van een moderne dolfijn</a:t>
              </a:r>
            </a:p>
          </p:txBody>
        </p:sp>
      </p:grpSp>
      <p:sp>
        <p:nvSpPr>
          <p:cNvPr id="23"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33</a:t>
            </a:fld>
            <a:r>
              <a:rPr lang="nl-NL" dirty="0" smtClean="0"/>
              <a:t>/44</a:t>
            </a:r>
            <a:endParaRPr lang="nl-NL" dirty="0"/>
          </a:p>
        </p:txBody>
      </p:sp>
      <p:grpSp>
        <p:nvGrpSpPr>
          <p:cNvPr id="24" name="Groep 23"/>
          <p:cNvGrpSpPr/>
          <p:nvPr/>
        </p:nvGrpSpPr>
        <p:grpSpPr>
          <a:xfrm>
            <a:off x="0" y="-27384"/>
            <a:ext cx="6732240" cy="477739"/>
            <a:chOff x="0" y="-27384"/>
            <a:chExt cx="6732240" cy="477739"/>
          </a:xfrm>
        </p:grpSpPr>
        <p:sp>
          <p:nvSpPr>
            <p:cNvPr id="25"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26" name="Picture 6" descr="http://t1.gstatic.com/images?q=tbn:ANd9GcTfpPGS7FfZ_F8sXzy409NjUmJubSPo4r8EySbzvaPtfF8EP2T0w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nl-NL" smtClean="0"/>
              <a:t>Nog een plaatje</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34</a:t>
            </a:fld>
            <a:r>
              <a:rPr lang="nl-NL" dirty="0" smtClean="0"/>
              <a:t>/44</a:t>
            </a:r>
            <a:endParaRPr lang="nl-NL" dirty="0"/>
          </a:p>
        </p:txBody>
      </p:sp>
      <p:pic>
        <p:nvPicPr>
          <p:cNvPr id="33795" name="Picture 5" descr="Transitional forms in whale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8172450"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nl-NL" i="1" smtClean="0"/>
              <a:t>Ambulocetus</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35</a:t>
            </a:fld>
            <a:r>
              <a:rPr lang="nl-NL" dirty="0" smtClean="0"/>
              <a:t>/44</a:t>
            </a:r>
            <a:endParaRPr lang="nl-NL" dirty="0"/>
          </a:p>
        </p:txBody>
      </p:sp>
      <p:pic>
        <p:nvPicPr>
          <p:cNvPr id="34819" name="Picture 6" descr="ambuloce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628775"/>
            <a:ext cx="6264275"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84996" name="Rectangle 4"/>
          <p:cNvSpPr>
            <a:spLocks noGrp="1" noChangeArrowheads="1"/>
          </p:cNvSpPr>
          <p:nvPr>
            <p:ph idx="1"/>
          </p:nvPr>
        </p:nvSpPr>
        <p:spPr>
          <a:xfrm>
            <a:off x="539750" y="4365104"/>
            <a:ext cx="8229600" cy="2161109"/>
          </a:xfrm>
        </p:spPr>
        <p:txBody>
          <a:bodyPr>
            <a:normAutofit/>
          </a:bodyPr>
          <a:lstStyle/>
          <a:p>
            <a:pPr eaLnBrk="1" hangingPunct="1">
              <a:lnSpc>
                <a:spcPct val="80000"/>
              </a:lnSpc>
              <a:buFontTx/>
              <a:buNone/>
            </a:pPr>
            <a:r>
              <a:rPr lang="nl-NL" sz="2400" smtClean="0"/>
              <a:t>	Toch nog veel verschillende reconstructies: zelfs wetenschap is niet zeker.</a:t>
            </a:r>
          </a:p>
          <a:p>
            <a:pPr eaLnBrk="1" hangingPunct="1">
              <a:lnSpc>
                <a:spcPct val="80000"/>
              </a:lnSpc>
              <a:buFontTx/>
              <a:buChar char="-"/>
            </a:pPr>
            <a:r>
              <a:rPr lang="nl-NL" sz="2400" smtClean="0"/>
              <a:t>Ene keer vacht, dan kale huid</a:t>
            </a:r>
          </a:p>
          <a:p>
            <a:pPr eaLnBrk="1" hangingPunct="1">
              <a:lnSpc>
                <a:spcPct val="80000"/>
              </a:lnSpc>
              <a:buFontTx/>
              <a:buChar char="-"/>
            </a:pPr>
            <a:r>
              <a:rPr lang="nl-NL" sz="2400" smtClean="0"/>
              <a:t>Een viseter, dan vleeseter</a:t>
            </a:r>
          </a:p>
          <a:p>
            <a:pPr eaLnBrk="1" hangingPunct="1">
              <a:lnSpc>
                <a:spcPct val="80000"/>
              </a:lnSpc>
              <a:buFontTx/>
              <a:buChar char="-"/>
            </a:pPr>
            <a:r>
              <a:rPr lang="nl-NL" sz="2400" smtClean="0"/>
              <a:t>Verschillende mate van leven op land of op water</a:t>
            </a:r>
          </a:p>
        </p:txBody>
      </p:sp>
      <p:sp>
        <p:nvSpPr>
          <p:cNvPr id="11"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36</a:t>
            </a:fld>
            <a:r>
              <a:rPr lang="nl-NL" dirty="0" smtClean="0"/>
              <a:t>/44</a:t>
            </a:r>
            <a:endParaRPr lang="nl-NL" dirty="0"/>
          </a:p>
        </p:txBody>
      </p:sp>
      <p:pic>
        <p:nvPicPr>
          <p:cNvPr id="35844" name="Picture 5" descr="ambuloce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17" y="1553468"/>
            <a:ext cx="2499591"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Img0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0" y="1553468"/>
            <a:ext cx="2727410"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7" descr="Ambuloce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865" y="1553468"/>
            <a:ext cx="2107575"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Text Box 8"/>
          <p:cNvSpPr txBox="1">
            <a:spLocks noChangeArrowheads="1"/>
          </p:cNvSpPr>
          <p:nvPr/>
        </p:nvSpPr>
        <p:spPr bwMode="auto">
          <a:xfrm>
            <a:off x="2484438" y="3644900"/>
            <a:ext cx="5616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sz="3200"/>
              <a:t>Wat weten we wel?</a:t>
            </a:r>
          </a:p>
        </p:txBody>
      </p:sp>
      <p:grpSp>
        <p:nvGrpSpPr>
          <p:cNvPr id="12" name="Groep 11"/>
          <p:cNvGrpSpPr/>
          <p:nvPr/>
        </p:nvGrpSpPr>
        <p:grpSpPr>
          <a:xfrm>
            <a:off x="0" y="-27384"/>
            <a:ext cx="6732240" cy="477739"/>
            <a:chOff x="0" y="-27384"/>
            <a:chExt cx="6732240" cy="477739"/>
          </a:xfrm>
        </p:grpSpPr>
        <p:sp>
          <p:nvSpPr>
            <p:cNvPr id="13"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4" name="Picture 6" descr="http://t1.gstatic.com/images?q=tbn:ANd9GcTfpPGS7FfZ_F8sXzy409NjUmJubSPo4r8EySbzvaPtfF8EP2T0w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499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499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499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499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4996">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84996">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84996">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84996">
                                            <p:txEl>
                                              <p:pRg st="3" end="3"/>
                                            </p:txEl>
                                          </p:spTgt>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build="p"/>
      <p:bldP spid="84996" grpId="1" build="p"/>
      <p:bldP spid="8500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nl-NL" i="1" smtClean="0"/>
              <a:t>Ambulocetus</a:t>
            </a:r>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37</a:t>
            </a:fld>
            <a:r>
              <a:rPr lang="nl-NL" dirty="0" smtClean="0"/>
              <a:t>/44</a:t>
            </a:r>
            <a:endParaRPr lang="nl-NL" dirty="0"/>
          </a:p>
        </p:txBody>
      </p:sp>
      <p:pic>
        <p:nvPicPr>
          <p:cNvPr id="36867" name="Picture 5" descr="Img00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72815"/>
            <a:ext cx="6718124" cy="408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38</a:t>
            </a:fld>
            <a:r>
              <a:rPr lang="nl-NL" dirty="0" smtClean="0"/>
              <a:t>/44</a:t>
            </a:r>
            <a:endParaRPr lang="nl-NL" dirty="0"/>
          </a:p>
        </p:txBody>
      </p:sp>
      <p:sp>
        <p:nvSpPr>
          <p:cNvPr id="90120" name="Text Box 8"/>
          <p:cNvSpPr txBox="1">
            <a:spLocks noChangeArrowheads="1"/>
          </p:cNvSpPr>
          <p:nvPr/>
        </p:nvSpPr>
        <p:spPr bwMode="auto">
          <a:xfrm>
            <a:off x="539750" y="3284538"/>
            <a:ext cx="8135938"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2400" b="1"/>
              <a:t>Vraag: </a:t>
            </a:r>
            <a:r>
              <a:rPr lang="nl-NL" sz="2400"/>
              <a:t>Hoe weten we dat </a:t>
            </a:r>
            <a:r>
              <a:rPr lang="nl-NL" sz="2400" i="1"/>
              <a:t>Ambulocetus</a:t>
            </a:r>
            <a:r>
              <a:rPr lang="nl-NL" sz="2400"/>
              <a:t> een voorloper van de walvis is?</a:t>
            </a:r>
            <a:endParaRPr lang="nl-NL" sz="2400" b="1"/>
          </a:p>
          <a:p>
            <a:pPr eaLnBrk="1" hangingPunct="1"/>
            <a:r>
              <a:rPr lang="nl-NL" sz="2400" b="1"/>
              <a:t>Antwoord: </a:t>
            </a:r>
            <a:r>
              <a:rPr lang="nl-NL" sz="2400"/>
              <a:t>De tanden en schedel van </a:t>
            </a:r>
            <a:r>
              <a:rPr lang="nl-NL" sz="2400" i="1"/>
              <a:t>Ambulocetus</a:t>
            </a:r>
            <a:r>
              <a:rPr lang="nl-NL" sz="2400"/>
              <a:t> tonen zijn verwantschap met de huidige walvissen aan. Er zijn vele andere fossielen van vroege walvisachtigen gevonden van verschillende groottes en poten en staarten van uiteenlopende afmetingen. </a:t>
            </a:r>
          </a:p>
        </p:txBody>
      </p:sp>
      <p:pic>
        <p:nvPicPr>
          <p:cNvPr id="11" name="Picture 5" descr="ambuloce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17" y="1553468"/>
            <a:ext cx="2499591"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mg0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0" y="1553468"/>
            <a:ext cx="2727410"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Ambuloce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865" y="1553468"/>
            <a:ext cx="2107575"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ep 13"/>
          <p:cNvGrpSpPr/>
          <p:nvPr/>
        </p:nvGrpSpPr>
        <p:grpSpPr>
          <a:xfrm>
            <a:off x="0" y="-27384"/>
            <a:ext cx="6732240" cy="477739"/>
            <a:chOff x="0" y="-27384"/>
            <a:chExt cx="6732240" cy="477739"/>
          </a:xfrm>
        </p:grpSpPr>
        <p:sp>
          <p:nvSpPr>
            <p:cNvPr id="15"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6" name="Picture 6" descr="http://t1.gstatic.com/images?q=tbn:ANd9GcTfpPGS7FfZ_F8sXzy409NjUmJubSPo4r8EySbzvaPtfF8EP2T0w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nl-NL" i="1" smtClean="0"/>
              <a:t>Ambulocetus</a:t>
            </a:r>
          </a:p>
        </p:txBody>
      </p:sp>
      <p:pic>
        <p:nvPicPr>
          <p:cNvPr id="38915" name="Picture 3" descr="Ambulocetu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35697" y="1673899"/>
            <a:ext cx="5328591" cy="4197078"/>
          </a:xfrm>
          <a:noFill/>
        </p:spPr>
      </p:pic>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39</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90872" y="58763"/>
            <a:ext cx="8229600" cy="1570037"/>
          </a:xfrm>
        </p:spPr>
        <p:txBody>
          <a:bodyPr/>
          <a:lstStyle/>
          <a:p>
            <a:pPr eaLnBrk="1" hangingPunct="1"/>
            <a:r>
              <a:rPr lang="nl-NL" sz="2400" dirty="0" smtClean="0"/>
              <a:t>Het probleem voor de filmmakers:</a:t>
            </a:r>
            <a:br>
              <a:rPr lang="nl-NL" sz="2400" dirty="0" smtClean="0"/>
            </a:br>
            <a:r>
              <a:rPr lang="nl-NL" sz="2800" dirty="0" smtClean="0"/>
              <a:t>Hoe weten we hoe dinosauriërs er uit zagen en wat ze deden?</a:t>
            </a:r>
          </a:p>
        </p:txBody>
      </p:sp>
      <p:sp>
        <p:nvSpPr>
          <p:cNvPr id="5123" name="Rectangle 3"/>
          <p:cNvSpPr>
            <a:spLocks noGrp="1" noChangeArrowheads="1"/>
          </p:cNvSpPr>
          <p:nvPr>
            <p:ph idx="1"/>
          </p:nvPr>
        </p:nvSpPr>
        <p:spPr>
          <a:xfrm>
            <a:off x="457200" y="1989138"/>
            <a:ext cx="3970338" cy="4137025"/>
          </a:xfrm>
        </p:spPr>
        <p:txBody>
          <a:bodyPr/>
          <a:lstStyle/>
          <a:p>
            <a:pPr eaLnBrk="1" hangingPunct="1">
              <a:buClr>
                <a:srgbClr val="FFFF00"/>
              </a:buClr>
            </a:pPr>
            <a:r>
              <a:rPr lang="nl-NL" dirty="0" smtClean="0"/>
              <a:t>Houding?</a:t>
            </a:r>
          </a:p>
          <a:p>
            <a:pPr eaLnBrk="1" hangingPunct="1">
              <a:buClr>
                <a:srgbClr val="FFFF00"/>
              </a:buClr>
            </a:pPr>
            <a:r>
              <a:rPr lang="nl-NL" dirty="0" smtClean="0"/>
              <a:t>Vorm en kleur van de huid?</a:t>
            </a:r>
          </a:p>
          <a:p>
            <a:pPr eaLnBrk="1" hangingPunct="1">
              <a:buClr>
                <a:srgbClr val="FFFF00"/>
              </a:buClr>
            </a:pPr>
            <a:r>
              <a:rPr lang="nl-NL" dirty="0" smtClean="0"/>
              <a:t>Welke geluiden maakten ze?</a:t>
            </a:r>
          </a:p>
          <a:p>
            <a:pPr eaLnBrk="1" hangingPunct="1">
              <a:buClr>
                <a:srgbClr val="FFFF00"/>
              </a:buClr>
            </a:pPr>
            <a:r>
              <a:rPr lang="nl-NL" dirty="0" smtClean="0"/>
              <a:t>Sociaal gedrag? Kuddes of solitair?</a:t>
            </a:r>
          </a:p>
          <a:p>
            <a:pPr eaLnBrk="1" hangingPunct="1">
              <a:buClr>
                <a:srgbClr val="FFFF00"/>
              </a:buClr>
            </a:pPr>
            <a:endParaRPr lang="nl-NL" dirty="0" smtClean="0"/>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4</a:t>
            </a:fld>
            <a:r>
              <a:rPr lang="nl-NL" dirty="0" smtClean="0"/>
              <a:t>/44</a:t>
            </a:r>
            <a:endParaRPr lang="nl-NL" dirty="0"/>
          </a:p>
        </p:txBody>
      </p:sp>
      <p:pic>
        <p:nvPicPr>
          <p:cNvPr id="5124" name="Picture 4" descr="jurassic park vraagtek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65400"/>
            <a:ext cx="432117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7"/>
          <p:cNvSpPr txBox="1">
            <a:spLocks noChangeArrowheads="1"/>
          </p:cNvSpPr>
          <p:nvPr/>
        </p:nvSpPr>
        <p:spPr bwMode="auto">
          <a:xfrm>
            <a:off x="611560" y="5752821"/>
            <a:ext cx="83529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nl-NL" sz="2400" b="1" dirty="0">
                <a:ln>
                  <a:solidFill>
                    <a:schemeClr val="tx1"/>
                  </a:solidFill>
                </a:ln>
              </a:rPr>
              <a:t>In ieder geval niet: DNA uit muggen in barnsteen</a:t>
            </a:r>
            <a:r>
              <a:rPr lang="nl-NL" sz="2400" b="1" dirty="0" smtClean="0">
                <a:ln>
                  <a:solidFill>
                    <a:schemeClr val="tx1"/>
                  </a:solidFill>
                </a:ln>
              </a:rPr>
              <a:t>!!!</a:t>
            </a:r>
            <a:endParaRPr lang="nl-NL" sz="2400" b="1" dirty="0">
              <a:ln>
                <a:solidFill>
                  <a:schemeClr val="tx1"/>
                </a:solidFill>
              </a:ln>
            </a:endParaRPr>
          </a:p>
        </p:txBody>
      </p:sp>
      <p:grpSp>
        <p:nvGrpSpPr>
          <p:cNvPr id="11" name="Groep 10"/>
          <p:cNvGrpSpPr/>
          <p:nvPr/>
        </p:nvGrpSpPr>
        <p:grpSpPr>
          <a:xfrm>
            <a:off x="0" y="-27384"/>
            <a:ext cx="6732240" cy="477739"/>
            <a:chOff x="0" y="-27384"/>
            <a:chExt cx="6732240" cy="477739"/>
          </a:xfrm>
        </p:grpSpPr>
        <p:sp>
          <p:nvSpPr>
            <p:cNvPr id="12"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3"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91145" name="Text Box 9"/>
          <p:cNvSpPr txBox="1">
            <a:spLocks noChangeArrowheads="1"/>
          </p:cNvSpPr>
          <p:nvPr/>
        </p:nvSpPr>
        <p:spPr bwMode="auto">
          <a:xfrm>
            <a:off x="395288" y="3224237"/>
            <a:ext cx="842486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2400" b="1" dirty="0"/>
              <a:t>Vraag: </a:t>
            </a:r>
            <a:r>
              <a:rPr lang="nl-NL" sz="2400" dirty="0"/>
              <a:t>Hoe weten we dat </a:t>
            </a:r>
            <a:r>
              <a:rPr lang="nl-NL" sz="2400" i="1" dirty="0" err="1"/>
              <a:t>Ambulocetus</a:t>
            </a:r>
            <a:r>
              <a:rPr lang="nl-NL" sz="2400" dirty="0"/>
              <a:t> zowel in het water als op het land leefde?</a:t>
            </a:r>
            <a:endParaRPr lang="nl-NL" sz="2400" b="1" dirty="0"/>
          </a:p>
          <a:p>
            <a:pPr eaLnBrk="1" hangingPunct="1"/>
            <a:r>
              <a:rPr lang="nl-NL" sz="2400" b="1" dirty="0"/>
              <a:t>Antwoord: </a:t>
            </a:r>
            <a:r>
              <a:rPr lang="nl-NL" sz="2400" dirty="0"/>
              <a:t>Zijn lange lichaam had wel iets weg van dat van een otter en hij had een brede afgeplatte staart en spatelvormige poten. De achterpoten waren erg kort en sterk. Al deze eigenschappen duiden erop dat hij een goede zwemmer was en zich ook op het land goed kon voortbewegen. </a:t>
            </a:r>
          </a:p>
        </p:txBody>
      </p:sp>
      <p:pic>
        <p:nvPicPr>
          <p:cNvPr id="11" name="Picture 5" descr="ambuloce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17" y="1553468"/>
            <a:ext cx="2499591"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mg0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0" y="1553468"/>
            <a:ext cx="2727410"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Ambuloce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865" y="1553468"/>
            <a:ext cx="2107575"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ep 13"/>
          <p:cNvGrpSpPr/>
          <p:nvPr/>
        </p:nvGrpSpPr>
        <p:grpSpPr>
          <a:xfrm>
            <a:off x="0" y="-27384"/>
            <a:ext cx="6732240" cy="477739"/>
            <a:chOff x="0" y="-27384"/>
            <a:chExt cx="6732240" cy="477739"/>
          </a:xfrm>
        </p:grpSpPr>
        <p:sp>
          <p:nvSpPr>
            <p:cNvPr id="15"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6" name="Picture 6" descr="http://t1.gstatic.com/images?q=tbn:ANd9GcTfpPGS7FfZ_F8sXzy409NjUmJubSPo4r8EySbzvaPtfF8EP2T0w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jdelijke aanduiding voor dianummer 2"/>
          <p:cNvSpPr>
            <a:spLocks noGrp="1"/>
          </p:cNvSpPr>
          <p:nvPr>
            <p:ph type="sldNum" sz="quarter" idx="12"/>
          </p:nvPr>
        </p:nvSpPr>
        <p:spPr>
          <a:xfrm>
            <a:off x="8269560" y="6527800"/>
            <a:ext cx="874440" cy="330200"/>
          </a:xfrm>
        </p:spPr>
        <p:txBody>
          <a:bodyPr/>
          <a:lstStyle/>
          <a:p>
            <a:pPr>
              <a:defRPr/>
            </a:pPr>
            <a:r>
              <a:rPr lang="nl-NL" dirty="0" smtClean="0"/>
              <a:t>40/44</a:t>
            </a:r>
            <a:endParaRPr lang="nl-NL"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69000">
              <a:srgbClr val="FFFF75"/>
            </a:gs>
            <a:gs pos="85000">
              <a:srgbClr val="FFFFC1"/>
            </a:gs>
            <a:gs pos="100000">
              <a:schemeClr val="bg1"/>
            </a:gs>
          </a:gsLst>
          <a:lin ang="5400000" scaled="1"/>
        </a:gra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pPr eaLnBrk="1" hangingPunct="1"/>
            <a:r>
              <a:rPr lang="nl-NL" sz="4000" smtClean="0"/>
              <a:t>Oplossingen vanuit de wetenschap:</a:t>
            </a:r>
          </a:p>
        </p:txBody>
      </p:sp>
      <p:sp>
        <p:nvSpPr>
          <p:cNvPr id="10"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41</a:t>
            </a:fld>
            <a:r>
              <a:rPr lang="nl-NL" dirty="0" smtClean="0"/>
              <a:t>/44</a:t>
            </a:r>
            <a:endParaRPr lang="nl-NL" dirty="0"/>
          </a:p>
        </p:txBody>
      </p:sp>
      <p:sp>
        <p:nvSpPr>
          <p:cNvPr id="40966" name="Text Box 6"/>
          <p:cNvSpPr txBox="1">
            <a:spLocks noChangeArrowheads="1"/>
          </p:cNvSpPr>
          <p:nvPr/>
        </p:nvSpPr>
        <p:spPr bwMode="auto">
          <a:xfrm>
            <a:off x="323850" y="3296245"/>
            <a:ext cx="80645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l-NL" sz="2400" b="1" dirty="0"/>
              <a:t>Vraag: </a:t>
            </a:r>
            <a:r>
              <a:rPr lang="nl-NL" sz="2400" dirty="0"/>
              <a:t>Hoe weten we welke kleur </a:t>
            </a:r>
            <a:r>
              <a:rPr lang="nl-NL" sz="2400" i="1" dirty="0" err="1"/>
              <a:t>Ambulocetus</a:t>
            </a:r>
            <a:r>
              <a:rPr lang="nl-NL" sz="2400" dirty="0"/>
              <a:t> had?</a:t>
            </a:r>
            <a:endParaRPr lang="nl-NL" sz="2400" b="1" dirty="0"/>
          </a:p>
          <a:p>
            <a:pPr eaLnBrk="1" hangingPunct="1"/>
            <a:r>
              <a:rPr lang="nl-NL" sz="2400" b="1" dirty="0"/>
              <a:t>Antwoord: </a:t>
            </a:r>
            <a:r>
              <a:rPr lang="nl-NL" sz="2400" dirty="0"/>
              <a:t>De </a:t>
            </a:r>
            <a:r>
              <a:rPr lang="nl-NL" sz="2400" i="1" dirty="0" err="1"/>
              <a:t>Ambulocetus</a:t>
            </a:r>
            <a:r>
              <a:rPr lang="nl-NL" sz="2400" dirty="0"/>
              <a:t> was een solitair levend roofdier en hij ving zijn prooien vanuit een hinderlaag, dus hij moet zo goed mogelijk gecamoufleerd zijn geweest. Als we kijken naar de hedendaagse otters en zeehonden lijkt een donkere, misschien enigszins gevlekte kleur de beste camouflage te bieden voor een roofdier in ondiepe </a:t>
            </a:r>
            <a:r>
              <a:rPr lang="nl-NL" sz="2400" dirty="0" smtClean="0"/>
              <a:t>zeeën </a:t>
            </a:r>
            <a:r>
              <a:rPr lang="nl-NL" sz="2400" dirty="0"/>
              <a:t>en meren. </a:t>
            </a:r>
          </a:p>
        </p:txBody>
      </p:sp>
      <p:pic>
        <p:nvPicPr>
          <p:cNvPr id="11" name="Picture 5" descr="ambulocet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17" y="1553468"/>
            <a:ext cx="2499591"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mg0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0" y="1553468"/>
            <a:ext cx="2727410"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Ambulocet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865" y="1553468"/>
            <a:ext cx="2107575" cy="16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ep 13"/>
          <p:cNvGrpSpPr/>
          <p:nvPr/>
        </p:nvGrpSpPr>
        <p:grpSpPr>
          <a:xfrm>
            <a:off x="0" y="-27384"/>
            <a:ext cx="6732240" cy="477739"/>
            <a:chOff x="0" y="-27384"/>
            <a:chExt cx="6732240" cy="477739"/>
          </a:xfrm>
        </p:grpSpPr>
        <p:sp>
          <p:nvSpPr>
            <p:cNvPr id="15"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6" name="Picture 6" descr="http://t1.gstatic.com/images?q=tbn:ANd9GcTfpPGS7FfZ_F8sXzy409NjUmJubSPo4r8EySbzvaPtfF8EP2T0w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nl-NL" smtClean="0"/>
              <a:t>Vragen</a:t>
            </a:r>
          </a:p>
        </p:txBody>
      </p:sp>
      <p:sp>
        <p:nvSpPr>
          <p:cNvPr id="78851" name="Rectangle 3"/>
          <p:cNvSpPr>
            <a:spLocks noGrp="1" noChangeArrowheads="1"/>
          </p:cNvSpPr>
          <p:nvPr>
            <p:ph idx="1"/>
          </p:nvPr>
        </p:nvSpPr>
        <p:spPr/>
        <p:txBody>
          <a:bodyPr/>
          <a:lstStyle/>
          <a:p>
            <a:pPr eaLnBrk="1" hangingPunct="1">
              <a:buClr>
                <a:srgbClr val="FFFF00"/>
              </a:buClr>
            </a:pPr>
            <a:r>
              <a:rPr lang="nl-NL" dirty="0" smtClean="0"/>
              <a:t>Fossielen zijn overblijfselen van organismen die er nu niet meer zijn. </a:t>
            </a:r>
            <a:br>
              <a:rPr lang="nl-NL" dirty="0" smtClean="0"/>
            </a:br>
            <a:r>
              <a:rPr lang="nl-NL" dirty="0" smtClean="0"/>
              <a:t>Hoe komt het dat deze dieren en planten er niet meer zijn?</a:t>
            </a:r>
          </a:p>
          <a:p>
            <a:pPr lvl="1" eaLnBrk="1" hangingPunct="1">
              <a:buClr>
                <a:srgbClr val="FFFF00"/>
              </a:buClr>
            </a:pPr>
            <a:r>
              <a:rPr lang="nl-NL" dirty="0" smtClean="0"/>
              <a:t>Uitgestorven</a:t>
            </a:r>
          </a:p>
          <a:p>
            <a:pPr lvl="1" eaLnBrk="1" hangingPunct="1">
              <a:buClr>
                <a:srgbClr val="FFFF00"/>
              </a:buClr>
            </a:pPr>
            <a:r>
              <a:rPr lang="nl-NL" dirty="0" smtClean="0"/>
              <a:t>Verder geëvolueerd</a:t>
            </a:r>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jdelijke aanduiding voor dianummer 2"/>
          <p:cNvSpPr>
            <a:spLocks noGrp="1"/>
          </p:cNvSpPr>
          <p:nvPr>
            <p:ph type="sldNum" sz="quarter" idx="12"/>
          </p:nvPr>
        </p:nvSpPr>
        <p:spPr>
          <a:xfrm>
            <a:off x="8269560" y="6527800"/>
            <a:ext cx="874440" cy="330200"/>
          </a:xfrm>
        </p:spPr>
        <p:txBody>
          <a:bodyPr/>
          <a:lstStyle/>
          <a:p>
            <a:pPr>
              <a:defRPr/>
            </a:pPr>
            <a:r>
              <a:rPr lang="nl-NL" dirty="0" smtClean="0"/>
              <a:t>42/44</a:t>
            </a:r>
            <a:endParaRPr lang="nl-NL"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nl-NL" smtClean="0"/>
              <a:t>Vragen</a:t>
            </a:r>
          </a:p>
        </p:txBody>
      </p:sp>
      <p:sp>
        <p:nvSpPr>
          <p:cNvPr id="76803" name="Rectangle 3"/>
          <p:cNvSpPr>
            <a:spLocks noGrp="1" noChangeArrowheads="1"/>
          </p:cNvSpPr>
          <p:nvPr>
            <p:ph idx="1"/>
          </p:nvPr>
        </p:nvSpPr>
        <p:spPr/>
        <p:txBody>
          <a:bodyPr/>
          <a:lstStyle/>
          <a:p>
            <a:pPr eaLnBrk="1" hangingPunct="1">
              <a:buClr>
                <a:srgbClr val="FFFF00"/>
              </a:buClr>
            </a:pPr>
            <a:r>
              <a:rPr lang="nl-NL" dirty="0" smtClean="0"/>
              <a:t>Hoe leveren fossielen argumenten voor de evolutietheorie?</a:t>
            </a:r>
          </a:p>
          <a:p>
            <a:pPr lvl="1" eaLnBrk="1" hangingPunct="1">
              <a:buClr>
                <a:srgbClr val="FFFF00"/>
              </a:buClr>
            </a:pPr>
            <a:r>
              <a:rPr lang="nl-NL" dirty="0" smtClean="0"/>
              <a:t>Er worden ontwikkelingsvormen gevonden, gemeenschappelijk voorouders.</a:t>
            </a:r>
            <a:br>
              <a:rPr lang="nl-NL" dirty="0" smtClean="0"/>
            </a:br>
            <a:endParaRPr lang="nl-NL" dirty="0" smtClean="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jdelijke aanduiding voor dianummer 2"/>
          <p:cNvSpPr>
            <a:spLocks noGrp="1"/>
          </p:cNvSpPr>
          <p:nvPr>
            <p:ph type="sldNum" sz="quarter" idx="12"/>
          </p:nvPr>
        </p:nvSpPr>
        <p:spPr>
          <a:xfrm>
            <a:off x="8269560" y="6527800"/>
            <a:ext cx="874440" cy="330200"/>
          </a:xfrm>
        </p:spPr>
        <p:txBody>
          <a:bodyPr/>
          <a:lstStyle/>
          <a:p>
            <a:pPr>
              <a:defRPr/>
            </a:pPr>
            <a:r>
              <a:rPr lang="nl-NL" dirty="0" smtClean="0"/>
              <a:t>43/44</a:t>
            </a:r>
            <a:endParaRPr lang="nl-NL"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nl-NL" smtClean="0"/>
              <a:t>Bronnen:</a:t>
            </a:r>
          </a:p>
        </p:txBody>
      </p:sp>
      <p:sp>
        <p:nvSpPr>
          <p:cNvPr id="44035" name="Rectangle 3"/>
          <p:cNvSpPr>
            <a:spLocks noGrp="1" noChangeArrowheads="1"/>
          </p:cNvSpPr>
          <p:nvPr>
            <p:ph idx="1"/>
          </p:nvPr>
        </p:nvSpPr>
        <p:spPr/>
        <p:txBody>
          <a:bodyPr/>
          <a:lstStyle/>
          <a:p>
            <a:pPr eaLnBrk="1" hangingPunct="1">
              <a:buClr>
                <a:srgbClr val="FFFF00"/>
              </a:buClr>
            </a:pPr>
            <a:r>
              <a:rPr lang="nl-NL" dirty="0" smtClean="0"/>
              <a:t>Site van de NCRV-serie: </a:t>
            </a:r>
            <a:r>
              <a:rPr lang="nl-NL" dirty="0" err="1" smtClean="0"/>
              <a:t>Walking</a:t>
            </a:r>
            <a:r>
              <a:rPr lang="nl-NL" dirty="0" smtClean="0"/>
              <a:t> </a:t>
            </a:r>
            <a:r>
              <a:rPr lang="nl-NL" dirty="0" err="1" smtClean="0"/>
              <a:t>with</a:t>
            </a:r>
            <a:r>
              <a:rPr lang="nl-NL" dirty="0" smtClean="0"/>
              <a:t> </a:t>
            </a:r>
            <a:r>
              <a:rPr lang="nl-NL" dirty="0" err="1" smtClean="0"/>
              <a:t>beasts</a:t>
            </a:r>
            <a:r>
              <a:rPr lang="nl-NL" dirty="0" smtClean="0"/>
              <a:t>:</a:t>
            </a:r>
          </a:p>
          <a:p>
            <a:pPr lvl="1" eaLnBrk="1" hangingPunct="1">
              <a:buClr>
                <a:srgbClr val="FFFF00"/>
              </a:buClr>
            </a:pPr>
            <a:r>
              <a:rPr lang="nl-NL" dirty="0" smtClean="0">
                <a:solidFill>
                  <a:srgbClr val="FFFF00"/>
                </a:solidFill>
                <a:hlinkClick r:id="rId2"/>
              </a:rPr>
              <a:t>http://cgi.ncrv.nl/ncrv/walkingwithbeasts/index.shtml</a:t>
            </a:r>
            <a:endParaRPr lang="nl-NL" dirty="0" smtClean="0">
              <a:solidFill>
                <a:srgbClr val="FFFF00"/>
              </a:solidFill>
            </a:endParaRPr>
          </a:p>
          <a:p>
            <a:pPr eaLnBrk="1" hangingPunct="1">
              <a:buClr>
                <a:srgbClr val="FFFF00"/>
              </a:buClr>
            </a:pPr>
            <a:r>
              <a:rPr lang="nl-NL" dirty="0" smtClean="0"/>
              <a:t>Site over evolutie van de walvis</a:t>
            </a:r>
          </a:p>
          <a:p>
            <a:pPr lvl="1" eaLnBrk="1" hangingPunct="1">
              <a:buClr>
                <a:srgbClr val="FFFF00"/>
              </a:buClr>
            </a:pPr>
            <a:r>
              <a:rPr lang="nl-NL" dirty="0" smtClean="0">
                <a:hlinkClick r:id="rId3"/>
              </a:rPr>
              <a:t>http://www.nadarwin.nl/FB/walvissen.html</a:t>
            </a:r>
            <a:endParaRPr lang="nl-NL" dirty="0" smtClean="0"/>
          </a:p>
        </p:txBody>
      </p:sp>
      <p:sp>
        <p:nvSpPr>
          <p:cNvPr id="7"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44</a:t>
            </a:fld>
            <a:r>
              <a:rPr lang="nl-NL" dirty="0" smtClean="0"/>
              <a:t>/44</a:t>
            </a:r>
            <a:endParaRPr lang="nl-NL" dirty="0"/>
          </a:p>
        </p:txBody>
      </p:sp>
      <p:grpSp>
        <p:nvGrpSpPr>
          <p:cNvPr id="8" name="Groep 7"/>
          <p:cNvGrpSpPr/>
          <p:nvPr/>
        </p:nvGrpSpPr>
        <p:grpSpPr>
          <a:xfrm>
            <a:off x="0" y="-27384"/>
            <a:ext cx="6732240" cy="477739"/>
            <a:chOff x="0" y="-27384"/>
            <a:chExt cx="6732240" cy="477739"/>
          </a:xfrm>
        </p:grpSpPr>
        <p:sp>
          <p:nvSpPr>
            <p:cNvPr id="9"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0"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6407150" y="188913"/>
            <a:ext cx="2736850" cy="3305175"/>
            <a:chOff x="3787" y="164"/>
            <a:chExt cx="1724" cy="2082"/>
          </a:xfrm>
        </p:grpSpPr>
        <p:pic>
          <p:nvPicPr>
            <p:cNvPr id="6154" name="Picture 13" descr="071011-tryann-track-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 y="164"/>
              <a:ext cx="1599" cy="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Text Box 14"/>
            <p:cNvSpPr txBox="1">
              <a:spLocks noChangeArrowheads="1"/>
            </p:cNvSpPr>
            <p:nvPr/>
          </p:nvSpPr>
          <p:spPr bwMode="auto">
            <a:xfrm>
              <a:off x="3787" y="1842"/>
              <a:ext cx="17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Voetafdrukken van Tyrannosaurus</a:t>
              </a:r>
            </a:p>
          </p:txBody>
        </p:sp>
      </p:grpSp>
      <p:grpSp>
        <p:nvGrpSpPr>
          <p:cNvPr id="3" name="Group 19"/>
          <p:cNvGrpSpPr>
            <a:grpSpLocks/>
          </p:cNvGrpSpPr>
          <p:nvPr/>
        </p:nvGrpSpPr>
        <p:grpSpPr bwMode="auto">
          <a:xfrm>
            <a:off x="4932363" y="2924175"/>
            <a:ext cx="4032250" cy="3074988"/>
            <a:chOff x="1247" y="0"/>
            <a:chExt cx="2540" cy="1937"/>
          </a:xfrm>
        </p:grpSpPr>
        <p:pic>
          <p:nvPicPr>
            <p:cNvPr id="6152" name="Picture 17" descr="BistiB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0"/>
              <a:ext cx="2495" cy="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Text Box 18"/>
            <p:cNvSpPr txBox="1">
              <a:spLocks noChangeArrowheads="1"/>
            </p:cNvSpPr>
            <p:nvPr/>
          </p:nvSpPr>
          <p:spPr bwMode="auto">
            <a:xfrm>
              <a:off x="1247" y="1706"/>
              <a:ext cx="2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Fossiele schedel</a:t>
              </a:r>
            </a:p>
          </p:txBody>
        </p:sp>
      </p:grpSp>
      <p:sp>
        <p:nvSpPr>
          <p:cNvPr id="49178" name="Text Box 26"/>
          <p:cNvSpPr txBox="1">
            <a:spLocks noChangeArrowheads="1"/>
          </p:cNvSpPr>
          <p:nvPr/>
        </p:nvSpPr>
        <p:spPr bwMode="auto">
          <a:xfrm>
            <a:off x="682352" y="260648"/>
            <a:ext cx="5257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0"/>
              </a:spcBef>
            </a:pPr>
            <a:r>
              <a:rPr lang="nl-NL" sz="2400" dirty="0">
                <a:solidFill>
                  <a:srgbClr val="FFFF00"/>
                </a:solidFill>
              </a:rPr>
              <a:t>Paleontologen geven de oplossing!</a:t>
            </a:r>
          </a:p>
          <a:p>
            <a:pPr eaLnBrk="1" hangingPunct="1">
              <a:spcBef>
                <a:spcPts val="0"/>
              </a:spcBef>
            </a:pPr>
            <a:r>
              <a:rPr lang="nl-NL" sz="2400" dirty="0">
                <a:solidFill>
                  <a:srgbClr val="FFFF00"/>
                </a:solidFill>
              </a:rPr>
              <a:t>Zij vinden fossielen en bekijken hoe de dieren leefden.</a:t>
            </a:r>
          </a:p>
        </p:txBody>
      </p:sp>
      <p:grpSp>
        <p:nvGrpSpPr>
          <p:cNvPr id="4" name="Group 27"/>
          <p:cNvGrpSpPr>
            <a:grpSpLocks/>
          </p:cNvGrpSpPr>
          <p:nvPr/>
        </p:nvGrpSpPr>
        <p:grpSpPr bwMode="auto">
          <a:xfrm>
            <a:off x="179388" y="2924175"/>
            <a:ext cx="3529012" cy="3411538"/>
            <a:chOff x="204" y="255"/>
            <a:chExt cx="3810" cy="3600"/>
          </a:xfrm>
        </p:grpSpPr>
        <p:pic>
          <p:nvPicPr>
            <p:cNvPr id="6150" name="Picture 21" descr="Image:A02 2976 427x640.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 y="255"/>
              <a:ext cx="240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Text Box 22"/>
            <p:cNvSpPr txBox="1">
              <a:spLocks noChangeArrowheads="1"/>
            </p:cNvSpPr>
            <p:nvPr/>
          </p:nvSpPr>
          <p:spPr bwMode="auto">
            <a:xfrm>
              <a:off x="2609" y="1026"/>
              <a:ext cx="1405" cy="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Een bijna compleet skelet! (gevonden in 1990)</a:t>
              </a:r>
            </a:p>
          </p:txBody>
        </p:sp>
      </p:grpSp>
      <p:sp>
        <p:nvSpPr>
          <p:cNvPr id="15"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5</a:t>
            </a:fld>
            <a:r>
              <a:rPr lang="nl-NL" dirty="0" smtClean="0"/>
              <a:t>/44</a:t>
            </a:r>
            <a:endParaRPr lang="nl-NL" dirty="0"/>
          </a:p>
        </p:txBody>
      </p:sp>
      <p:grpSp>
        <p:nvGrpSpPr>
          <p:cNvPr id="16" name="Groep 15"/>
          <p:cNvGrpSpPr/>
          <p:nvPr/>
        </p:nvGrpSpPr>
        <p:grpSpPr>
          <a:xfrm>
            <a:off x="0" y="-27384"/>
            <a:ext cx="6732240" cy="477739"/>
            <a:chOff x="0" y="-27384"/>
            <a:chExt cx="6732240" cy="477739"/>
          </a:xfrm>
        </p:grpSpPr>
        <p:sp>
          <p:nvSpPr>
            <p:cNvPr id="17"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8" name="Picture 6" descr="http://t1.gstatic.com/images?q=tbn:ANd9GcTfpPGS7FfZ_F8sXzy409NjUmJubSPo4r8EySbzvaPtfF8EP2T0w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49178"/>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grpSp>
        <p:nvGrpSpPr>
          <p:cNvPr id="4" name="Group 4"/>
          <p:cNvGrpSpPr>
            <a:grpSpLocks/>
          </p:cNvGrpSpPr>
          <p:nvPr/>
        </p:nvGrpSpPr>
        <p:grpSpPr bwMode="auto">
          <a:xfrm>
            <a:off x="900113" y="2067644"/>
            <a:ext cx="2663825" cy="4457700"/>
            <a:chOff x="249" y="119"/>
            <a:chExt cx="1678" cy="2808"/>
          </a:xfrm>
        </p:grpSpPr>
        <p:pic>
          <p:nvPicPr>
            <p:cNvPr id="5" name="Picture 5" descr="Isolated teeth of the tyrannosaur &quot;Scotty&quot; collected near Eastend, Saskatchewan. Largest tooth is 30 cm long. Eastend Fossil Research Station Collections. (Photo by BDEC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 y="119"/>
              <a:ext cx="1638"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249" y="2523"/>
              <a:ext cx="16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Tanden van een Tyrannosaurus</a:t>
              </a:r>
            </a:p>
          </p:txBody>
        </p:sp>
      </p:grpSp>
      <p:grpSp>
        <p:nvGrpSpPr>
          <p:cNvPr id="7" name="Group 7"/>
          <p:cNvGrpSpPr>
            <a:grpSpLocks/>
          </p:cNvGrpSpPr>
          <p:nvPr/>
        </p:nvGrpSpPr>
        <p:grpSpPr bwMode="auto">
          <a:xfrm>
            <a:off x="4284663" y="2428007"/>
            <a:ext cx="4537075" cy="2959100"/>
            <a:chOff x="2653" y="164"/>
            <a:chExt cx="2858" cy="1864"/>
          </a:xfrm>
        </p:grpSpPr>
        <p:pic>
          <p:nvPicPr>
            <p:cNvPr id="8" name="Picture 8" descr="The largest coprolite ever discovered. It measures 50 cm across and weighs 7 kg. Eastend Fossil Research Station Collections. (Photo by Karen Chin, USGS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 y="164"/>
              <a:ext cx="2854"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p:nvSpPr>
          <p:spPr bwMode="auto">
            <a:xfrm>
              <a:off x="2653" y="1797"/>
              <a:ext cx="2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Een fossiele drol van een Tyrannosaurus</a:t>
              </a:r>
            </a:p>
          </p:txBody>
        </p:sp>
      </p:gr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6</a:t>
            </a:fld>
            <a:r>
              <a:rPr lang="nl-NL" dirty="0" smtClean="0"/>
              <a:t>/44</a:t>
            </a:r>
            <a:endParaRPr lang="nl-NL" dirty="0"/>
          </a:p>
        </p:txBody>
      </p:sp>
      <p:sp>
        <p:nvSpPr>
          <p:cNvPr id="14" name="Text Box 26"/>
          <p:cNvSpPr txBox="1">
            <a:spLocks noChangeArrowheads="1"/>
          </p:cNvSpPr>
          <p:nvPr/>
        </p:nvSpPr>
        <p:spPr bwMode="auto">
          <a:xfrm>
            <a:off x="682352" y="755993"/>
            <a:ext cx="525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0"/>
              </a:spcBef>
            </a:pPr>
            <a:r>
              <a:rPr lang="nl-NL" sz="3200" dirty="0" smtClean="0">
                <a:solidFill>
                  <a:srgbClr val="FFFF00"/>
                </a:solidFill>
              </a:rPr>
              <a:t>Ook fossielen:</a:t>
            </a:r>
            <a:endParaRPr lang="nl-NL" sz="3200" dirty="0">
              <a:solidFill>
                <a:srgbClr val="FFFF00"/>
              </a:solidFill>
            </a:endParaRPr>
          </a:p>
        </p:txBody>
      </p:sp>
    </p:spTree>
    <p:extLst>
      <p:ext uri="{BB962C8B-B14F-4D97-AF65-F5344CB8AC3E}">
        <p14:creationId xmlns:p14="http://schemas.microsoft.com/office/powerpoint/2010/main" val="120625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nl-NL" smtClean="0"/>
              <a:t>Reconstructie:</a:t>
            </a:r>
          </a:p>
        </p:txBody>
      </p:sp>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7</a:t>
            </a:fld>
            <a:r>
              <a:rPr lang="nl-NL" dirty="0" smtClean="0"/>
              <a:t>/44</a:t>
            </a:r>
            <a:endParaRPr lang="nl-NL" dirty="0"/>
          </a:p>
        </p:txBody>
      </p:sp>
      <p:grpSp>
        <p:nvGrpSpPr>
          <p:cNvPr id="2" name="Group 7"/>
          <p:cNvGrpSpPr>
            <a:grpSpLocks/>
          </p:cNvGrpSpPr>
          <p:nvPr/>
        </p:nvGrpSpPr>
        <p:grpSpPr bwMode="auto">
          <a:xfrm>
            <a:off x="827088" y="1572096"/>
            <a:ext cx="7056437" cy="4521200"/>
            <a:chOff x="748" y="845"/>
            <a:chExt cx="4445" cy="2848"/>
          </a:xfrm>
        </p:grpSpPr>
        <p:pic>
          <p:nvPicPr>
            <p:cNvPr id="8196" name="Picture 5" descr="Rough outline showing scale of size of Tyrannosaurus r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1071"/>
              <a:ext cx="4400" cy="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 Box 6"/>
            <p:cNvSpPr txBox="1">
              <a:spLocks noChangeArrowheads="1"/>
            </p:cNvSpPr>
            <p:nvPr/>
          </p:nvSpPr>
          <p:spPr bwMode="auto">
            <a:xfrm>
              <a:off x="748" y="845"/>
              <a:ext cx="3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a:t>Eerst skelet bekijken...</a:t>
              </a:r>
            </a:p>
          </p:txBody>
        </p:sp>
      </p:gr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nl-NL" smtClean="0"/>
              <a:t>Reconstructie:</a:t>
            </a:r>
          </a:p>
        </p:txBody>
      </p:sp>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8</a:t>
            </a:fld>
            <a:r>
              <a:rPr lang="nl-NL" dirty="0" smtClean="0"/>
              <a:t>/44</a:t>
            </a:r>
            <a:endParaRPr lang="nl-NL" dirty="0"/>
          </a:p>
        </p:txBody>
      </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4"/>
          <p:cNvGrpSpPr>
            <a:grpSpLocks/>
          </p:cNvGrpSpPr>
          <p:nvPr/>
        </p:nvGrpSpPr>
        <p:grpSpPr bwMode="auto">
          <a:xfrm>
            <a:off x="954360" y="1484784"/>
            <a:ext cx="7315200" cy="5219700"/>
            <a:chOff x="567" y="754"/>
            <a:chExt cx="4608" cy="3288"/>
          </a:xfrm>
        </p:grpSpPr>
        <p:pic>
          <p:nvPicPr>
            <p:cNvPr id="14" name="Picture 5" descr="Tyrannosaurus%20r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 y="1162"/>
              <a:ext cx="4608"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567" y="754"/>
              <a:ext cx="44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dirty="0"/>
                <a:t>Omgeving van het dier reconstrueren </a:t>
              </a:r>
              <a:r>
                <a:rPr lang="nl-NL" dirty="0" err="1"/>
                <a:t>ahv</a:t>
              </a:r>
              <a:r>
                <a:rPr lang="nl-NL" dirty="0"/>
                <a:t> fossiele planten en andere organismen en overblijfselen</a:t>
              </a:r>
            </a:p>
          </p:txBody>
        </p:sp>
      </p:grpSp>
    </p:spTree>
    <p:extLst>
      <p:ext uri="{BB962C8B-B14F-4D97-AF65-F5344CB8AC3E}">
        <p14:creationId xmlns:p14="http://schemas.microsoft.com/office/powerpoint/2010/main" val="1151775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C00000"/>
            </a:gs>
            <a:gs pos="76000">
              <a:srgbClr val="FF0000"/>
            </a:gs>
            <a:gs pos="100000">
              <a:srgbClr val="FFC000"/>
            </a:gs>
            <a:gs pos="100000">
              <a:srgbClr val="FFC1C1"/>
            </a:gs>
          </a:gsLst>
          <a:lin ang="5400000" scaled="0"/>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nl-NL" dirty="0" smtClean="0"/>
              <a:t>Reconstructie:</a:t>
            </a:r>
          </a:p>
        </p:txBody>
      </p:sp>
      <p:sp>
        <p:nvSpPr>
          <p:cNvPr id="9" name="Tijdelijke aanduiding voor dianummer 2"/>
          <p:cNvSpPr>
            <a:spLocks noGrp="1"/>
          </p:cNvSpPr>
          <p:nvPr>
            <p:ph type="sldNum" sz="quarter" idx="12"/>
          </p:nvPr>
        </p:nvSpPr>
        <p:spPr>
          <a:xfrm>
            <a:off x="8269560" y="6527800"/>
            <a:ext cx="874440" cy="330200"/>
          </a:xfrm>
        </p:spPr>
        <p:txBody>
          <a:bodyPr/>
          <a:lstStyle/>
          <a:p>
            <a:pPr>
              <a:defRPr/>
            </a:pPr>
            <a:fld id="{BCB14BCA-7EBA-42A9-B7EC-6109F04066DC}" type="slidenum">
              <a:rPr lang="nl-NL" smtClean="0"/>
              <a:pPr>
                <a:defRPr/>
              </a:pPr>
              <a:t>9</a:t>
            </a:fld>
            <a:r>
              <a:rPr lang="nl-NL" dirty="0" smtClean="0"/>
              <a:t>/44</a:t>
            </a:r>
            <a:endParaRPr lang="nl-NL" dirty="0"/>
          </a:p>
        </p:txBody>
      </p:sp>
      <p:grpSp>
        <p:nvGrpSpPr>
          <p:cNvPr id="10" name="Groep 9"/>
          <p:cNvGrpSpPr/>
          <p:nvPr/>
        </p:nvGrpSpPr>
        <p:grpSpPr>
          <a:xfrm>
            <a:off x="0" y="-27384"/>
            <a:ext cx="6732240" cy="477739"/>
            <a:chOff x="0" y="-27384"/>
            <a:chExt cx="6732240" cy="477739"/>
          </a:xfrm>
        </p:grpSpPr>
        <p:sp>
          <p:nvSpPr>
            <p:cNvPr id="11" name="Tekstvak 5"/>
            <p:cNvSpPr txBox="1">
              <a:spLocks noChangeArrowheads="1"/>
            </p:cNvSpPr>
            <p:nvPr/>
          </p:nvSpPr>
          <p:spPr bwMode="auto">
            <a:xfrm>
              <a:off x="144016" y="-27384"/>
              <a:ext cx="65882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nl-NL" sz="1200" dirty="0">
                  <a:solidFill>
                    <a:schemeClr val="bg1"/>
                  </a:solidFill>
                </a:rPr>
                <a:t>Door Rob van </a:t>
              </a:r>
              <a:r>
                <a:rPr lang="nl-NL" sz="1200" dirty="0" err="1">
                  <a:solidFill>
                    <a:schemeClr val="bg1"/>
                  </a:solidFill>
                </a:rPr>
                <a:t>Woerkom</a:t>
              </a:r>
              <a:r>
                <a:rPr lang="nl-NL" sz="1200" dirty="0">
                  <a:solidFill>
                    <a:schemeClr val="bg1"/>
                  </a:solidFill>
                </a:rPr>
                <a:t> en Horst </a:t>
              </a:r>
              <a:r>
                <a:rPr lang="nl-NL" sz="1200" dirty="0" smtClean="0">
                  <a:solidFill>
                    <a:schemeClr val="bg1"/>
                  </a:solidFill>
                </a:rPr>
                <a:t>Wolter - </a:t>
              </a:r>
              <a:r>
                <a:rPr lang="nl-NL" sz="1200" dirty="0" err="1" smtClean="0">
                  <a:solidFill>
                    <a:schemeClr val="bg1"/>
                  </a:solidFill>
                </a:rPr>
                <a:t>Notre</a:t>
              </a:r>
              <a:r>
                <a:rPr lang="nl-NL" sz="1200" dirty="0" smtClean="0">
                  <a:solidFill>
                    <a:schemeClr val="bg1"/>
                  </a:solidFill>
                </a:rPr>
                <a:t> </a:t>
              </a:r>
              <a:r>
                <a:rPr lang="nl-NL" sz="1200" dirty="0">
                  <a:solidFill>
                    <a:schemeClr val="bg1"/>
                  </a:solidFill>
                </a:rPr>
                <a:t>Dame des </a:t>
              </a:r>
              <a:r>
                <a:rPr lang="nl-NL" sz="1200" dirty="0" err="1">
                  <a:solidFill>
                    <a:schemeClr val="bg1"/>
                  </a:solidFill>
                </a:rPr>
                <a:t>Anges</a:t>
              </a:r>
              <a:r>
                <a:rPr lang="nl-NL" sz="1200" dirty="0">
                  <a:solidFill>
                    <a:schemeClr val="bg1"/>
                  </a:solidFill>
                </a:rPr>
                <a:t>, Beek-Ubbergen</a:t>
              </a:r>
            </a:p>
          </p:txBody>
        </p:sp>
        <p:pic>
          <p:nvPicPr>
            <p:cNvPr id="12" name="Picture 6" descr="http://t1.gstatic.com/images?q=tbn:ANd9GcTfpPGS7FfZ_F8sXzy409NjUmJubSPo4r8EySbzvaPtfF8EP2T0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35"/>
              <a:ext cx="611560" cy="4513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4"/>
          <p:cNvGrpSpPr>
            <a:grpSpLocks/>
          </p:cNvGrpSpPr>
          <p:nvPr/>
        </p:nvGrpSpPr>
        <p:grpSpPr bwMode="auto">
          <a:xfrm>
            <a:off x="1411288" y="1538882"/>
            <a:ext cx="6480175" cy="4770438"/>
            <a:chOff x="748" y="845"/>
            <a:chExt cx="4082" cy="3005"/>
          </a:xfrm>
        </p:grpSpPr>
        <p:pic>
          <p:nvPicPr>
            <p:cNvPr id="14" name="Picture 5" descr="tyrannosau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8" y="1117"/>
              <a:ext cx="3992" cy="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748" y="845"/>
              <a:ext cx="4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l-NL" dirty="0"/>
                <a:t>Afleiden uit skelet en omgeving hoe het dier er uit zag</a:t>
              </a:r>
            </a:p>
          </p:txBody>
        </p:sp>
      </p:grpSp>
    </p:spTree>
    <p:extLst>
      <p:ext uri="{BB962C8B-B14F-4D97-AF65-F5344CB8AC3E}">
        <p14:creationId xmlns:p14="http://schemas.microsoft.com/office/powerpoint/2010/main" val="2532168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Aangepast 1">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FFFF00"/>
      </a:hlink>
      <a:folHlink>
        <a:srgbClr val="FFC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1613</TotalTime>
  <Words>1967</Words>
  <Application>Microsoft Office PowerPoint</Application>
  <PresentationFormat>Diavoorstelling (4:3)</PresentationFormat>
  <Paragraphs>281</Paragraphs>
  <Slides>44</Slides>
  <Notes>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44</vt:i4>
      </vt:variant>
    </vt:vector>
  </HeadingPairs>
  <TitlesOfParts>
    <vt:vector size="51" baseType="lpstr">
      <vt:lpstr>Arial</vt:lpstr>
      <vt:lpstr>Corbel</vt:lpstr>
      <vt:lpstr>Times New Roman</vt:lpstr>
      <vt:lpstr>Wingdings</vt:lpstr>
      <vt:lpstr>Wingdings 2</vt:lpstr>
      <vt:lpstr>Wingdings 3</vt:lpstr>
      <vt:lpstr>Module</vt:lpstr>
      <vt:lpstr>Het leefde...maar hoe?</vt:lpstr>
      <vt:lpstr>PowerPoint-presentatie</vt:lpstr>
      <vt:lpstr>PowerPoint-presentatie</vt:lpstr>
      <vt:lpstr>Het probleem voor de filmmakers: Hoe weten we hoe dinosauriërs er uit zagen en wat ze deden?</vt:lpstr>
      <vt:lpstr>PowerPoint-presentatie</vt:lpstr>
      <vt:lpstr>PowerPoint-presentatie</vt:lpstr>
      <vt:lpstr>Reconstructie:</vt:lpstr>
      <vt:lpstr>Reconstructie:</vt:lpstr>
      <vt:lpstr>Reconstructie:</vt:lpstr>
      <vt:lpstr>PowerPoint-presentatie</vt:lpstr>
      <vt:lpstr>PowerPoint-presentatie</vt:lpstr>
      <vt:lpstr>Een nieuw fossiel!</vt:lpstr>
      <vt:lpstr>Het fossiel</vt:lpstr>
      <vt:lpstr>Het leefde...maar hoe!?</vt:lpstr>
      <vt:lpstr>Maak een reconstructie:</vt:lpstr>
      <vt:lpstr>Aanvullende informatie:</vt:lpstr>
      <vt:lpstr>Fossielen</vt:lpstr>
      <vt:lpstr>Het ontstaan van een fossiel</vt:lpstr>
      <vt:lpstr>Fossielen</vt:lpstr>
      <vt:lpstr>Ook nog fossielen:</vt:lpstr>
      <vt:lpstr>Hoe oud is een fossiel?</vt:lpstr>
      <vt:lpstr>Aardlagen</vt:lpstr>
      <vt:lpstr>Bepaling leeftijd</vt:lpstr>
      <vt:lpstr>Absolute datering</vt:lpstr>
      <vt:lpstr>Verwantschappen</vt:lpstr>
      <vt:lpstr>Opdracht: Maak een reconstructie:</vt:lpstr>
      <vt:lpstr>Enkele conclusies over de gevonden fossielen:</vt:lpstr>
      <vt:lpstr>Verwantschappen</vt:lpstr>
      <vt:lpstr>Conclusie</vt:lpstr>
      <vt:lpstr>Nabespreking</vt:lpstr>
      <vt:lpstr>Oplossingen vanuit de wetenschap:</vt:lpstr>
      <vt:lpstr>Oplossingen vanuit de wetenschap:</vt:lpstr>
      <vt:lpstr>PowerPoint-presentatie</vt:lpstr>
      <vt:lpstr>Nog een plaatje</vt:lpstr>
      <vt:lpstr>Ambulocetus</vt:lpstr>
      <vt:lpstr>Oplossingen vanuit de wetenschap:</vt:lpstr>
      <vt:lpstr>Ambulocetus</vt:lpstr>
      <vt:lpstr>Oplossingen vanuit de wetenschap:</vt:lpstr>
      <vt:lpstr>Ambulocetus</vt:lpstr>
      <vt:lpstr>Oplossingen vanuit de wetenschap:</vt:lpstr>
      <vt:lpstr>Oplossingen vanuit de wetenschap:</vt:lpstr>
      <vt:lpstr>Vragen</vt:lpstr>
      <vt:lpstr>Vragen</vt:lpstr>
      <vt:lpstr>Bronnen: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 land of ter zee?</dc:title>
  <dc:creator>crossbill</dc:creator>
  <cp:lastModifiedBy>F.vanWielink</cp:lastModifiedBy>
  <cp:revision>42</cp:revision>
  <dcterms:created xsi:type="dcterms:W3CDTF">2007-12-28T11:18:03Z</dcterms:created>
  <dcterms:modified xsi:type="dcterms:W3CDTF">2018-12-07T08:02:47Z</dcterms:modified>
</cp:coreProperties>
</file>